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9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8" r:id="rId22"/>
    <p:sldId id="279" r:id="rId23"/>
    <p:sldId id="281" r:id="rId24"/>
    <p:sldId id="282" r:id="rId25"/>
    <p:sldId id="284" r:id="rId26"/>
    <p:sldId id="280" r:id="rId27"/>
    <p:sldId id="283" r:id="rId28"/>
    <p:sldId id="285" r:id="rId29"/>
    <p:sldId id="286" r:id="rId30"/>
    <p:sldId id="287" r:id="rId31"/>
    <p:sldId id="288" r:id="rId32"/>
    <p:sldId id="298" r:id="rId33"/>
    <p:sldId id="297" r:id="rId34"/>
    <p:sldId id="289" r:id="rId35"/>
    <p:sldId id="300" r:id="rId36"/>
    <p:sldId id="301" r:id="rId37"/>
    <p:sldId id="291" r:id="rId38"/>
    <p:sldId id="299" r:id="rId39"/>
    <p:sldId id="292" r:id="rId40"/>
    <p:sldId id="315" r:id="rId41"/>
    <p:sldId id="314" r:id="rId42"/>
    <p:sldId id="312" r:id="rId43"/>
    <p:sldId id="310" r:id="rId44"/>
    <p:sldId id="309" r:id="rId45"/>
    <p:sldId id="308" r:id="rId46"/>
    <p:sldId id="307" r:id="rId47"/>
    <p:sldId id="306" r:id="rId48"/>
    <p:sldId id="293" r:id="rId49"/>
    <p:sldId id="305" r:id="rId50"/>
    <p:sldId id="303" r:id="rId51"/>
    <p:sldId id="294" r:id="rId52"/>
    <p:sldId id="302" r:id="rId53"/>
    <p:sldId id="316" r:id="rId54"/>
    <p:sldId id="330" r:id="rId55"/>
    <p:sldId id="331" r:id="rId56"/>
    <p:sldId id="332" r:id="rId57"/>
    <p:sldId id="319" r:id="rId58"/>
    <p:sldId id="321" r:id="rId59"/>
    <p:sldId id="325" r:id="rId60"/>
    <p:sldId id="326" r:id="rId61"/>
    <p:sldId id="327" r:id="rId62"/>
    <p:sldId id="328" r:id="rId63"/>
    <p:sldId id="318" r:id="rId64"/>
    <p:sldId id="334" r:id="rId65"/>
    <p:sldId id="32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DEB67"/>
    <a:srgbClr val="CCFFFF"/>
    <a:srgbClr val="7DE0F7"/>
    <a:srgbClr val="CDD74D"/>
    <a:srgbClr val="FCA874"/>
    <a:srgbClr val="FFFF66"/>
    <a:srgbClr val="9AFB19"/>
    <a:srgbClr val="BCD6EE"/>
    <a:srgbClr val="D3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3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7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3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5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3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6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7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9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989C3-5756-4D81-84F7-1A1C7FCC2639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9EF6-6782-4C79-9A6C-4A2BBCFA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9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dictionary.cambridge.org/dictionary/english/group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dictionary.cambridge.org/dictionary/english/necessar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help/code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5813" y="109834"/>
            <a:ext cx="99583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rgbClr val="7DE0F7"/>
                </a:solidFill>
              </a:rPr>
              <a:t>In the Name of </a:t>
            </a:r>
            <a:r>
              <a:rPr lang="en-US" sz="3600" b="1" i="1" dirty="0" smtClean="0">
                <a:solidFill>
                  <a:srgbClr val="7DE0F7"/>
                </a:solidFill>
              </a:rPr>
              <a:t>God</a:t>
            </a:r>
            <a:endParaRPr lang="en-US" sz="3600" b="1" dirty="0"/>
          </a:p>
          <a:p>
            <a:pPr algn="ctr"/>
            <a:r>
              <a:rPr lang="en-US" sz="3600" b="1" dirty="0">
                <a:solidFill>
                  <a:srgbClr val="FFFF00"/>
                </a:solidFill>
              </a:rPr>
              <a:t>Chapter 4: New </a:t>
            </a:r>
            <a:r>
              <a:rPr lang="en-US" sz="3600" b="1" dirty="0" smtClean="0">
                <a:solidFill>
                  <a:srgbClr val="FFFF00"/>
                </a:solidFill>
              </a:rPr>
              <a:t>Words</a:t>
            </a:r>
            <a:endParaRPr lang="en-US" sz="3600" b="1" dirty="0"/>
          </a:p>
          <a:p>
            <a:pPr algn="ctr"/>
            <a:r>
              <a:rPr lang="en-US" sz="3600" b="1" dirty="0">
                <a:solidFill>
                  <a:srgbClr val="FFC000"/>
                </a:solidFill>
              </a:rPr>
              <a:t>Space Exploration</a:t>
            </a:r>
          </a:p>
        </p:txBody>
      </p:sp>
    </p:spTree>
    <p:extLst>
      <p:ext uri="{BB962C8B-B14F-4D97-AF65-F5344CB8AC3E}">
        <p14:creationId xmlns:p14="http://schemas.microsoft.com/office/powerpoint/2010/main" val="427752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E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0786"/>
            <a:ext cx="39100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Available (</a:t>
            </a:r>
            <a:r>
              <a:rPr lang="en-US" sz="2400" dirty="0" err="1" smtClean="0"/>
              <a:t>Adj</a:t>
            </a:r>
            <a:r>
              <a:rPr lang="en-US" sz="2400" dirty="0" smtClean="0"/>
              <a:t>): /</a:t>
            </a:r>
            <a:r>
              <a:rPr lang="en-US" sz="2400" dirty="0" err="1"/>
              <a:t>əˈveɪ.lə.bəl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Able to </a:t>
            </a:r>
            <a:r>
              <a:rPr lang="en-US" sz="2400" dirty="0"/>
              <a:t>be </a:t>
            </a:r>
            <a:r>
              <a:rPr lang="en-US" sz="2400" dirty="0" smtClean="0"/>
              <a:t>bought </a:t>
            </a:r>
            <a:r>
              <a:rPr lang="en-US" sz="2400" dirty="0"/>
              <a:t>or used: </a:t>
            </a:r>
          </a:p>
          <a:p>
            <a:endParaRPr lang="en-US" sz="2400" dirty="0"/>
          </a:p>
          <a:p>
            <a:r>
              <a:rPr lang="en-US" sz="2400" dirty="0"/>
              <a:t>Is this </a:t>
            </a:r>
            <a:r>
              <a:rPr lang="en-US" sz="2400" dirty="0" smtClean="0"/>
              <a:t>dress </a:t>
            </a:r>
            <a:r>
              <a:rPr lang="en-US" sz="2400" b="1" dirty="0">
                <a:solidFill>
                  <a:srgbClr val="FF0000"/>
                </a:solidFill>
              </a:rPr>
              <a:t>available</a:t>
            </a:r>
            <a:r>
              <a:rPr lang="en-US" sz="2400" dirty="0"/>
              <a:t> in a </a:t>
            </a:r>
            <a:r>
              <a:rPr lang="en-US" sz="2400" dirty="0" smtClean="0"/>
              <a:t>larger size?</a:t>
            </a:r>
          </a:p>
          <a:p>
            <a:endParaRPr lang="en-US" sz="2400" dirty="0"/>
          </a:p>
          <a:p>
            <a:r>
              <a:rPr lang="en-US" sz="2400" dirty="0" smtClean="0"/>
              <a:t>It </a:t>
            </a:r>
            <a:r>
              <a:rPr lang="en-US" sz="2400" dirty="0"/>
              <a:t>is </a:t>
            </a:r>
            <a:r>
              <a:rPr lang="en-US" sz="2400" dirty="0" smtClean="0"/>
              <a:t>vital </a:t>
            </a:r>
            <a:r>
              <a:rPr lang="en-US" sz="2400" dirty="0"/>
              <a:t>that </a:t>
            </a:r>
            <a:r>
              <a:rPr lang="en-US" sz="2400" dirty="0" smtClean="0"/>
              <a:t>food </a:t>
            </a:r>
            <a:r>
              <a:rPr lang="en-US" sz="2400" dirty="0"/>
              <a:t>is made </a:t>
            </a:r>
            <a:r>
              <a:rPr lang="en-US" sz="2400" b="1" dirty="0">
                <a:solidFill>
                  <a:srgbClr val="FF0000"/>
                </a:solidFill>
              </a:rPr>
              <a:t>available</a:t>
            </a:r>
            <a:r>
              <a:rPr lang="en-US" sz="2400" dirty="0"/>
              <a:t> to the </a:t>
            </a:r>
            <a:r>
              <a:rPr lang="en-US" sz="2400" dirty="0" smtClean="0"/>
              <a:t>famine areas.</a:t>
            </a:r>
          </a:p>
          <a:p>
            <a:endParaRPr lang="en-US" sz="2400" dirty="0"/>
          </a:p>
          <a:p>
            <a:r>
              <a:rPr lang="en-US" sz="2400" dirty="0"/>
              <a:t>Do you have any </a:t>
            </a:r>
            <a:r>
              <a:rPr lang="en-US" sz="2400" dirty="0" smtClean="0"/>
              <a:t>room </a:t>
            </a:r>
            <a:r>
              <a:rPr lang="en-US" sz="2400" b="1" dirty="0" smtClean="0">
                <a:solidFill>
                  <a:srgbClr val="FF0000"/>
                </a:solidFill>
              </a:rPr>
              <a:t>available</a:t>
            </a:r>
            <a:r>
              <a:rPr lang="en-US" sz="2400" dirty="0" smtClean="0"/>
              <a:t> </a:t>
            </a:r>
            <a:r>
              <a:rPr lang="en-US" sz="2400" dirty="0"/>
              <a:t>this </a:t>
            </a:r>
            <a:r>
              <a:rPr lang="en-US" sz="2400" dirty="0" smtClean="0"/>
              <a:t>weekend?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2" y="0"/>
            <a:ext cx="797718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95246" y="130731"/>
            <a:ext cx="4288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Why not </a:t>
            </a:r>
            <a:r>
              <a:rPr lang="en-US" sz="2000" dirty="0" smtClean="0"/>
              <a:t>relying on </a:t>
            </a:r>
            <a:r>
              <a:rPr lang="en-US" sz="2000" b="1" dirty="0">
                <a:solidFill>
                  <a:srgbClr val="FF0000"/>
                </a:solidFill>
              </a:rPr>
              <a:t>available </a:t>
            </a:r>
            <a:r>
              <a:rPr lang="en-US" sz="2000" dirty="0" smtClean="0"/>
              <a:t>solutions?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93" y="530841"/>
            <a:ext cx="785812" cy="6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6300" y="58847"/>
            <a:ext cx="102250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Ceremonial (</a:t>
            </a:r>
            <a:r>
              <a:rPr lang="en-US" sz="2400" dirty="0" err="1" smtClean="0"/>
              <a:t>Adj</a:t>
            </a:r>
            <a:r>
              <a:rPr lang="en-US" sz="2400" dirty="0" smtClean="0"/>
              <a:t>): /</a:t>
            </a:r>
            <a:r>
              <a:rPr lang="en-US" sz="2400" dirty="0"/>
              <a:t>ˌ</a:t>
            </a:r>
            <a:r>
              <a:rPr lang="en-US" sz="2400" dirty="0" err="1"/>
              <a:t>ser.ɪˈmoʊ.ni.əl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Related to a ceremony (a formal social event): </a:t>
            </a:r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men were </a:t>
            </a:r>
            <a:r>
              <a:rPr lang="en-US" sz="2400" dirty="0" smtClean="0"/>
              <a:t>dressed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FF0000"/>
                </a:solidFill>
              </a:rPr>
              <a:t>ceremonial</a:t>
            </a:r>
            <a:r>
              <a:rPr lang="en-US" sz="2400" dirty="0"/>
              <a:t> </a:t>
            </a:r>
            <a:r>
              <a:rPr lang="en-US" sz="2400" dirty="0" smtClean="0"/>
              <a:t>black coats.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2071688"/>
            <a:ext cx="9120188" cy="47863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1150" y="2071688"/>
            <a:ext cx="60674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Who won the </a:t>
            </a:r>
            <a:r>
              <a:rPr lang="en-US" sz="2800" b="1" dirty="0">
                <a:solidFill>
                  <a:srgbClr val="FFFF00"/>
                </a:solidFill>
              </a:rPr>
              <a:t>ceremonial </a:t>
            </a:r>
            <a:r>
              <a:rPr lang="en-US" sz="2800" dirty="0">
                <a:solidFill>
                  <a:schemeClr val="bg1"/>
                </a:solidFill>
              </a:rPr>
              <a:t>award of the best FIFA football player?</a:t>
            </a:r>
          </a:p>
        </p:txBody>
      </p:sp>
    </p:spTree>
    <p:extLst>
      <p:ext uri="{BB962C8B-B14F-4D97-AF65-F5344CB8AC3E}">
        <p14:creationId xmlns:p14="http://schemas.microsoft.com/office/powerpoint/2010/main" val="317516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4787" y="531763"/>
            <a:ext cx="39243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Civilian (N): /</a:t>
            </a:r>
            <a:r>
              <a:rPr lang="en-US" sz="2400" dirty="0" err="1"/>
              <a:t>səˈvɪl.jən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Not </a:t>
            </a:r>
            <a:r>
              <a:rPr lang="en-US" sz="2400" dirty="0"/>
              <a:t>a </a:t>
            </a:r>
            <a:r>
              <a:rPr lang="en-US" sz="2400" dirty="0" smtClean="0"/>
              <a:t>member </a:t>
            </a:r>
            <a:r>
              <a:rPr lang="en-US" sz="2400" dirty="0"/>
              <a:t>of the </a:t>
            </a:r>
            <a:r>
              <a:rPr lang="en-US" sz="2400" dirty="0" smtClean="0"/>
              <a:t>police or </a:t>
            </a:r>
            <a:r>
              <a:rPr lang="en-US" sz="2400" dirty="0"/>
              <a:t>the </a:t>
            </a:r>
            <a:r>
              <a:rPr lang="en-US" sz="2400" dirty="0" smtClean="0"/>
              <a:t>armed forces:</a:t>
            </a:r>
          </a:p>
          <a:p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smtClean="0"/>
              <a:t>bomb killed four soldiers </a:t>
            </a:r>
            <a:r>
              <a:rPr lang="en-US" sz="2400" dirty="0"/>
              <a:t>and three </a:t>
            </a:r>
            <a:r>
              <a:rPr lang="en-US" sz="2400" b="1" dirty="0">
                <a:solidFill>
                  <a:srgbClr val="FF0000"/>
                </a:solidFill>
              </a:rPr>
              <a:t>civilians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7620000" cy="50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33389" y="5287446"/>
            <a:ext cx="39581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Naghi is a </a:t>
            </a:r>
            <a:r>
              <a:rPr lang="en-US" sz="4000" b="1" dirty="0">
                <a:solidFill>
                  <a:srgbClr val="FF0000"/>
                </a:solidFill>
              </a:rPr>
              <a:t>civilian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413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rgbClr val="FF99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9062" y="477828"/>
            <a:ext cx="50244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Coalition (N): /</a:t>
            </a:r>
            <a:r>
              <a:rPr lang="en-US" sz="2400" dirty="0" err="1"/>
              <a:t>koʊ.əˈlɪʃ.ən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The joining </a:t>
            </a:r>
            <a:r>
              <a:rPr lang="en-US" sz="2400" dirty="0"/>
              <a:t>together of different </a:t>
            </a:r>
            <a:r>
              <a:rPr lang="en-US" sz="2400" dirty="0" smtClean="0"/>
              <a:t>parties/groups for a specific purpose.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coalition</a:t>
            </a:r>
            <a:r>
              <a:rPr lang="en-US" sz="2400" dirty="0"/>
              <a:t> </a:t>
            </a:r>
            <a:r>
              <a:rPr lang="en-US" sz="2400" dirty="0" smtClean="0"/>
              <a:t>immediately decided to cut the spending.</a:t>
            </a:r>
          </a:p>
          <a:p>
            <a:endParaRPr lang="en-US" sz="2400" dirty="0"/>
          </a:p>
          <a:p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6667500" cy="4162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57851" y="4549170"/>
            <a:ext cx="60721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“</a:t>
            </a:r>
            <a:r>
              <a:rPr lang="en-US" sz="3200" dirty="0" err="1" smtClean="0"/>
              <a:t>Rambod-Janab</a:t>
            </a:r>
            <a:r>
              <a:rPr lang="en-US" sz="3200" dirty="0" smtClean="0"/>
              <a:t> Khan” </a:t>
            </a:r>
            <a:r>
              <a:rPr lang="en-US" sz="3200" b="1" dirty="0">
                <a:solidFill>
                  <a:srgbClr val="FF0000"/>
                </a:solidFill>
              </a:rPr>
              <a:t>coalition</a:t>
            </a:r>
            <a:r>
              <a:rPr lang="en-US" sz="3200" dirty="0"/>
              <a:t> for saving </a:t>
            </a:r>
            <a:r>
              <a:rPr lang="en-US" sz="3200" dirty="0" smtClean="0"/>
              <a:t>PSG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602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3374" y="210741"/>
            <a:ext cx="445293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Communication (N): /</a:t>
            </a:r>
            <a:r>
              <a:rPr lang="en-US" sz="2400" dirty="0" err="1"/>
              <a:t>kəˌmju</a:t>
            </a:r>
            <a:r>
              <a:rPr lang="en-US" sz="2400" dirty="0"/>
              <a:t>ː.</a:t>
            </a:r>
            <a:r>
              <a:rPr lang="en-US" sz="2400" dirty="0" err="1"/>
              <a:t>nəˈkeɪ.ʃən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The act of communicating:</a:t>
            </a:r>
          </a:p>
          <a:p>
            <a:endParaRPr lang="en-US" sz="2400" dirty="0"/>
          </a:p>
          <a:p>
            <a:r>
              <a:rPr lang="en-US" sz="2400" dirty="0"/>
              <a:t>Television is an </a:t>
            </a:r>
            <a:r>
              <a:rPr lang="en-US" sz="2400" dirty="0" smtClean="0"/>
              <a:t>increasingly important means of </a:t>
            </a:r>
            <a:r>
              <a:rPr lang="en-US" sz="2400" b="1" dirty="0">
                <a:solidFill>
                  <a:srgbClr val="FF0000"/>
                </a:solidFill>
              </a:rPr>
              <a:t>communication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With </a:t>
            </a:r>
            <a:r>
              <a:rPr lang="en-US" sz="2400" dirty="0"/>
              <a:t>no </a:t>
            </a:r>
            <a:r>
              <a:rPr lang="en-US" sz="2400" dirty="0" smtClean="0"/>
              <a:t>decent phone signal , </a:t>
            </a:r>
            <a:r>
              <a:rPr lang="en-US" sz="2400" b="1" dirty="0">
                <a:solidFill>
                  <a:srgbClr val="FF0000"/>
                </a:solidFill>
              </a:rPr>
              <a:t>communication</a:t>
            </a:r>
            <a:r>
              <a:rPr lang="en-US" sz="2400" dirty="0"/>
              <a:t> is </a:t>
            </a:r>
            <a:r>
              <a:rPr lang="en-US" sz="2400" dirty="0" smtClean="0"/>
              <a:t>difficult.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66675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14223" y="26075"/>
            <a:ext cx="3179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Communication</a:t>
            </a:r>
            <a:r>
              <a:rPr lang="en-US" sz="2000" dirty="0"/>
              <a:t> breakdown!</a:t>
            </a:r>
          </a:p>
        </p:txBody>
      </p:sp>
    </p:spTree>
    <p:extLst>
      <p:ext uri="{BB962C8B-B14F-4D97-AF65-F5344CB8AC3E}">
        <p14:creationId xmlns:p14="http://schemas.microsoft.com/office/powerpoint/2010/main" val="70217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9112" y="377815"/>
            <a:ext cx="4710113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Compatible (</a:t>
            </a:r>
            <a:r>
              <a:rPr lang="en-US" sz="2400" dirty="0" err="1" smtClean="0"/>
              <a:t>Adj</a:t>
            </a:r>
            <a:r>
              <a:rPr lang="en-US" sz="2400" dirty="0" smtClean="0"/>
              <a:t>): /</a:t>
            </a:r>
            <a:r>
              <a:rPr lang="en-US" sz="2400" dirty="0" err="1"/>
              <a:t>kəmˈpæt</a:t>
            </a:r>
            <a:r>
              <a:rPr lang="en-US" sz="2400" dirty="0"/>
              <a:t>̬.</a:t>
            </a:r>
            <a:r>
              <a:rPr lang="en-US" sz="2400" dirty="0" err="1"/>
              <a:t>ə.bəl</a:t>
            </a:r>
            <a:r>
              <a:rPr lang="en-US" sz="2400" dirty="0" smtClean="0"/>
              <a:t>/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Able </a:t>
            </a:r>
            <a:r>
              <a:rPr lang="en-US" sz="2400" dirty="0"/>
              <a:t>to </a:t>
            </a:r>
            <a:r>
              <a:rPr lang="en-US" sz="2400" dirty="0" smtClean="0"/>
              <a:t>exist, live, or work successfully with </a:t>
            </a:r>
            <a:r>
              <a:rPr lang="en-US" sz="2400" dirty="0"/>
              <a:t>something or someone </a:t>
            </a:r>
            <a:r>
              <a:rPr lang="en-US" sz="2400" dirty="0" smtClean="0"/>
              <a:t>else: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Make sure that the software is </a:t>
            </a:r>
            <a:r>
              <a:rPr lang="en-US" sz="2400" b="1" dirty="0">
                <a:solidFill>
                  <a:srgbClr val="FF0000"/>
                </a:solidFill>
              </a:rPr>
              <a:t>compatible with </a:t>
            </a:r>
            <a:r>
              <a:rPr lang="en-US" sz="2400" dirty="0"/>
              <a:t>the other applications you want to run.</a:t>
            </a:r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Certain drugs are </a:t>
            </a:r>
            <a:r>
              <a:rPr lang="en-US" sz="2400" dirty="0"/>
              <a:t>not </a:t>
            </a:r>
            <a:r>
              <a:rPr lang="en-US" sz="2400" b="1" dirty="0">
                <a:solidFill>
                  <a:srgbClr val="FF0000"/>
                </a:solidFill>
              </a:rPr>
              <a:t>compatible</a:t>
            </a:r>
            <a:r>
              <a:rPr lang="en-US" sz="2400" dirty="0"/>
              <a:t> and should never been taken together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87" y="377815"/>
            <a:ext cx="5905500" cy="5448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65802" y="5917793"/>
            <a:ext cx="3175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dirty="0" smtClean="0"/>
              <a:t>We </a:t>
            </a:r>
            <a:r>
              <a:rPr lang="en-US" sz="2400" dirty="0"/>
              <a:t>are not </a:t>
            </a:r>
            <a:r>
              <a:rPr lang="en-US" sz="2400" b="1" dirty="0">
                <a:solidFill>
                  <a:srgbClr val="FF0000"/>
                </a:solidFill>
              </a:rPr>
              <a:t>compatible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6869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4763">
              <a:srgbClr val="00B0F0"/>
            </a:gs>
            <a:gs pos="56632">
              <a:srgbClr val="FF0000"/>
            </a:gs>
            <a:gs pos="39812">
              <a:srgbClr val="72D2F6"/>
            </a:gs>
            <a:gs pos="74000">
              <a:srgbClr val="FF0000"/>
            </a:gs>
            <a:gs pos="83000">
              <a:srgbClr val="FF000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9153" y="116331"/>
            <a:ext cx="4767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Conflict (N): /</a:t>
            </a:r>
            <a:r>
              <a:rPr lang="en-US" sz="2400" dirty="0"/>
              <a:t>ˈ</a:t>
            </a:r>
            <a:r>
              <a:rPr lang="en-US" sz="2400" dirty="0" err="1"/>
              <a:t>kɑːn.flɪkt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Disagreement </a:t>
            </a:r>
            <a:r>
              <a:rPr lang="en-US" sz="2400" dirty="0"/>
              <a:t>between </a:t>
            </a:r>
            <a:r>
              <a:rPr lang="en-US" sz="2400" dirty="0" smtClean="0"/>
              <a:t>people </a:t>
            </a:r>
          </a:p>
          <a:p>
            <a:endParaRPr lang="en-US" sz="2400" dirty="0" smtClean="0"/>
          </a:p>
          <a:p>
            <a:r>
              <a:rPr lang="en-US" sz="2400" dirty="0" smtClean="0"/>
              <a:t>There </a:t>
            </a:r>
            <a:r>
              <a:rPr lang="en-US" sz="2400" dirty="0"/>
              <a:t>was a lot of </a:t>
            </a:r>
            <a:r>
              <a:rPr lang="en-US" sz="2400" b="1" dirty="0">
                <a:solidFill>
                  <a:srgbClr val="FF0000"/>
                </a:solidFill>
              </a:rPr>
              <a:t>conflict</a:t>
            </a:r>
            <a:r>
              <a:rPr lang="en-US" sz="2400" dirty="0"/>
              <a:t> between </a:t>
            </a:r>
            <a:r>
              <a:rPr lang="en-US" sz="2400" dirty="0" smtClean="0"/>
              <a:t>the teenager </a:t>
            </a:r>
            <a:r>
              <a:rPr lang="en-US" sz="2400" dirty="0"/>
              <a:t>and his </a:t>
            </a:r>
            <a:r>
              <a:rPr lang="en-US" sz="2400" dirty="0" smtClean="0"/>
              <a:t>father.</a:t>
            </a:r>
          </a:p>
          <a:p>
            <a:endParaRPr lang="en-US" sz="2400" dirty="0" smtClean="0"/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conflict</a:t>
            </a:r>
            <a:r>
              <a:rPr lang="en-US" sz="2400" dirty="0"/>
              <a:t> between tradition and </a:t>
            </a:r>
            <a:r>
              <a:rPr lang="en-US" sz="2400" dirty="0" smtClean="0"/>
              <a:t>innovation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50" y="322160"/>
            <a:ext cx="5985075" cy="34954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82724" y="3972997"/>
            <a:ext cx="5015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Conflict</a:t>
            </a:r>
            <a:r>
              <a:rPr lang="en-US" sz="2800" dirty="0"/>
              <a:t> </a:t>
            </a:r>
            <a:r>
              <a:rPr lang="en-US" sz="2800" dirty="0" smtClean="0"/>
              <a:t>between the two </a:t>
            </a:r>
            <a:r>
              <a:rPr lang="en-US" sz="2800" dirty="0"/>
              <a:t>players</a:t>
            </a:r>
          </a:p>
        </p:txBody>
      </p:sp>
    </p:spTree>
    <p:extLst>
      <p:ext uri="{BB962C8B-B14F-4D97-AF65-F5344CB8AC3E}">
        <p14:creationId xmlns:p14="http://schemas.microsoft.com/office/powerpoint/2010/main" val="185717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090" y="703280"/>
            <a:ext cx="40397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Crew (N): /</a:t>
            </a:r>
            <a:r>
              <a:rPr lang="en-US" sz="2400" dirty="0" err="1"/>
              <a:t>kru</a:t>
            </a:r>
            <a:r>
              <a:rPr lang="en-US" sz="2400" dirty="0"/>
              <a:t>ː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A group of people working together </a:t>
            </a:r>
          </a:p>
          <a:p>
            <a:endParaRPr lang="en-US" sz="2400" dirty="0">
              <a:hlinkClick r:id="rId2" tooltip="group"/>
            </a:endParaRPr>
          </a:p>
          <a:p>
            <a:r>
              <a:rPr lang="en-US" sz="2400" dirty="0" smtClean="0"/>
              <a:t>An ambulance/lifeboat </a:t>
            </a:r>
            <a:r>
              <a:rPr lang="en-US" sz="2400" b="1" dirty="0" smtClean="0">
                <a:solidFill>
                  <a:srgbClr val="FF0000"/>
                </a:solidFill>
              </a:rPr>
              <a:t>crew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 smtClean="0"/>
              <a:t>A TV/film </a:t>
            </a:r>
            <a:r>
              <a:rPr lang="en-US" sz="2400" b="1" dirty="0" smtClean="0">
                <a:solidFill>
                  <a:srgbClr val="FF0000"/>
                </a:solidFill>
              </a:rPr>
              <a:t>crew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smtClean="0"/>
              <a:t>aircraft has a </a:t>
            </a:r>
            <a:r>
              <a:rPr lang="en-US" sz="2400" b="1" dirty="0" smtClean="0">
                <a:solidFill>
                  <a:srgbClr val="FF0000"/>
                </a:solidFill>
              </a:rPr>
              <a:t>crew</a:t>
            </a:r>
            <a:r>
              <a:rPr lang="en-US" sz="2400" dirty="0" smtClean="0"/>
              <a:t> of </a:t>
            </a:r>
            <a:r>
              <a:rPr lang="en-US" sz="2400" dirty="0"/>
              <a:t>seven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420914"/>
            <a:ext cx="7581900" cy="5105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12844" y="5673210"/>
            <a:ext cx="2576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IranAir Crew</a:t>
            </a:r>
          </a:p>
        </p:txBody>
      </p:sp>
    </p:spTree>
    <p:extLst>
      <p:ext uri="{BB962C8B-B14F-4D97-AF65-F5344CB8AC3E}">
        <p14:creationId xmlns:p14="http://schemas.microsoft.com/office/powerpoint/2010/main" val="388546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5207" y="847688"/>
            <a:ext cx="517116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Decade (</a:t>
            </a:r>
            <a:r>
              <a:rPr lang="en-US" sz="2400" dirty="0"/>
              <a:t>N):/ˈ</a:t>
            </a:r>
            <a:r>
              <a:rPr lang="en-US" sz="2400" dirty="0" err="1"/>
              <a:t>dek.eɪd</a:t>
            </a:r>
            <a:r>
              <a:rPr lang="en-US" sz="2400" dirty="0"/>
              <a:t>/ 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A period of  ten years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Air traffic </a:t>
            </a:r>
            <a:r>
              <a:rPr lang="en-US" sz="2400" dirty="0"/>
              <a:t>has </a:t>
            </a:r>
            <a:r>
              <a:rPr lang="en-US" sz="2400" dirty="0" smtClean="0"/>
              <a:t>increased </a:t>
            </a:r>
            <a:r>
              <a:rPr lang="en-US" sz="2400" dirty="0"/>
              <a:t>30% in the last </a:t>
            </a:r>
            <a:r>
              <a:rPr lang="en-US" sz="2400" b="1" dirty="0">
                <a:solidFill>
                  <a:srgbClr val="FF0000"/>
                </a:solidFill>
              </a:rPr>
              <a:t>decade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A large earthquake will strike the east coast before </a:t>
            </a:r>
            <a:r>
              <a:rPr lang="en-US" sz="2400" dirty="0"/>
              <a:t>the end of the </a:t>
            </a:r>
            <a:r>
              <a:rPr lang="en-US" sz="2400" b="1" dirty="0">
                <a:solidFill>
                  <a:srgbClr val="FF0000"/>
                </a:solidFill>
              </a:rPr>
              <a:t>decade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Environmental </a:t>
            </a:r>
            <a:r>
              <a:rPr lang="en-US" sz="2400" dirty="0" smtClean="0"/>
              <a:t>awareness </a:t>
            </a:r>
            <a:r>
              <a:rPr lang="en-US" sz="2400" dirty="0"/>
              <a:t>has </a:t>
            </a:r>
            <a:r>
              <a:rPr lang="en-US" sz="2400" dirty="0" smtClean="0"/>
              <a:t>increased dramatically over </a:t>
            </a:r>
            <a:r>
              <a:rPr lang="en-US" sz="2400" dirty="0"/>
              <a:t>the past </a:t>
            </a:r>
            <a:r>
              <a:rPr lang="en-US" sz="2400" b="1" dirty="0">
                <a:solidFill>
                  <a:srgbClr val="FF0000"/>
                </a:solidFill>
              </a:rPr>
              <a:t>decade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0"/>
            <a:ext cx="6519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9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0513" y="628651"/>
            <a:ext cx="477678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Decisive (</a:t>
            </a:r>
            <a:r>
              <a:rPr lang="en-US" sz="2400" dirty="0" err="1"/>
              <a:t>Adj</a:t>
            </a:r>
            <a:r>
              <a:rPr lang="en-US" sz="2400" dirty="0"/>
              <a:t>): /</a:t>
            </a:r>
            <a:r>
              <a:rPr lang="en-US" sz="2400" dirty="0" err="1"/>
              <a:t>dɪˈsaɪ.sɪv</a:t>
            </a:r>
            <a:r>
              <a:rPr lang="en-US" sz="2400" dirty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Unmistakable, unquestionable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 </a:t>
            </a:r>
            <a:r>
              <a:rPr lang="en-US" sz="2400" b="1" dirty="0">
                <a:solidFill>
                  <a:srgbClr val="FF0000"/>
                </a:solidFill>
              </a:rPr>
              <a:t>decisive</a:t>
            </a:r>
            <a:r>
              <a:rPr lang="en-US" sz="2400" dirty="0"/>
              <a:t> </a:t>
            </a:r>
            <a:r>
              <a:rPr lang="en-US" sz="2400" dirty="0" smtClean="0"/>
              <a:t>role/victory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The economy  </a:t>
            </a:r>
            <a:r>
              <a:rPr lang="en-US" sz="2400" dirty="0"/>
              <a:t>is </a:t>
            </a:r>
            <a:r>
              <a:rPr lang="en-US" sz="2400" dirty="0" smtClean="0"/>
              <a:t>regarded </a:t>
            </a:r>
            <a:r>
              <a:rPr lang="en-US" sz="2400" dirty="0"/>
              <a:t>as the </a:t>
            </a:r>
            <a:r>
              <a:rPr lang="en-US" sz="2400" b="1" dirty="0">
                <a:solidFill>
                  <a:srgbClr val="FF0000"/>
                </a:solidFill>
              </a:rPr>
              <a:t>decisive</a:t>
            </a:r>
            <a:r>
              <a:rPr lang="en-US" sz="2400" dirty="0"/>
              <a:t> </a:t>
            </a:r>
            <a:r>
              <a:rPr lang="en-US" sz="2400" dirty="0" smtClean="0"/>
              <a:t>factor </a:t>
            </a:r>
            <a:r>
              <a:rPr lang="en-US" sz="2400" dirty="0"/>
              <a:t>which will </a:t>
            </a:r>
            <a:r>
              <a:rPr lang="en-US" sz="2400" dirty="0" smtClean="0"/>
              <a:t>determine </a:t>
            </a:r>
            <a:r>
              <a:rPr lang="en-US" sz="2400" dirty="0"/>
              <a:t>the </a:t>
            </a:r>
            <a:r>
              <a:rPr lang="en-US" sz="2400" dirty="0" smtClean="0"/>
              <a:t>outcome of </a:t>
            </a:r>
            <a:r>
              <a:rPr lang="en-US" sz="2400" dirty="0"/>
              <a:t>the </a:t>
            </a:r>
            <a:r>
              <a:rPr lang="en-US" sz="2400" dirty="0" smtClean="0"/>
              <a:t>election. 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0"/>
            <a:ext cx="5619750" cy="4229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72250" y="4478148"/>
            <a:ext cx="5400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Unless </a:t>
            </a:r>
            <a:r>
              <a:rPr lang="en-US" sz="2400" b="1" dirty="0">
                <a:solidFill>
                  <a:srgbClr val="FF0000"/>
                </a:solidFill>
              </a:rPr>
              <a:t>decisive</a:t>
            </a:r>
            <a:r>
              <a:rPr lang="en-US" sz="2400" dirty="0"/>
              <a:t> action is taken to combat COVID-19, the death toll will continue to rise.</a:t>
            </a:r>
          </a:p>
        </p:txBody>
      </p:sp>
    </p:spTree>
    <p:extLst>
      <p:ext uri="{BB962C8B-B14F-4D97-AF65-F5344CB8AC3E}">
        <p14:creationId xmlns:p14="http://schemas.microsoft.com/office/powerpoint/2010/main" val="90213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8677" y="701159"/>
            <a:ext cx="3723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1924" y="336113"/>
            <a:ext cx="653891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sz="24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Accomplish (V):</a:t>
            </a:r>
            <a:r>
              <a:rPr lang="en-US" sz="2400" dirty="0"/>
              <a:t>/</a:t>
            </a:r>
            <a:r>
              <a:rPr lang="en-US" sz="2400" dirty="0" err="1"/>
              <a:t>əˈkɑːm.plɪʃ</a:t>
            </a:r>
            <a:r>
              <a:rPr lang="en-US" sz="2400" dirty="0"/>
              <a:t>/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Finish something successfully</a:t>
            </a:r>
          </a:p>
          <a:p>
            <a:endParaRPr lang="en-US" sz="2400" dirty="0" smtClean="0"/>
          </a:p>
          <a:p>
            <a:r>
              <a:rPr lang="en-US" sz="2400" dirty="0" smtClean="0"/>
              <a:t>The students </a:t>
            </a:r>
            <a:r>
              <a:rPr lang="en-US" sz="2400" b="1" dirty="0">
                <a:solidFill>
                  <a:srgbClr val="FF0000"/>
                </a:solidFill>
              </a:rPr>
              <a:t>accomplished</a:t>
            </a:r>
            <a:r>
              <a:rPr lang="en-US" sz="2400" dirty="0"/>
              <a:t> the </a:t>
            </a:r>
            <a:r>
              <a:rPr lang="en-US" sz="2400" dirty="0" smtClean="0"/>
              <a:t>task </a:t>
            </a:r>
            <a:r>
              <a:rPr lang="en-US" sz="2400" dirty="0"/>
              <a:t>in less than ten </a:t>
            </a:r>
            <a:r>
              <a:rPr lang="en-US" sz="2400" dirty="0" smtClean="0"/>
              <a:t>minutes.</a:t>
            </a:r>
          </a:p>
          <a:p>
            <a:endParaRPr lang="en-US" sz="2400" dirty="0"/>
          </a:p>
          <a:p>
            <a:r>
              <a:rPr lang="en-US" sz="2400" dirty="0" smtClean="0"/>
              <a:t>The ambassador </a:t>
            </a:r>
            <a:r>
              <a:rPr lang="en-US" sz="2400" b="1" dirty="0">
                <a:solidFill>
                  <a:srgbClr val="FF0000"/>
                </a:solidFill>
              </a:rPr>
              <a:t>accomplished</a:t>
            </a:r>
            <a:r>
              <a:rPr lang="en-US" sz="2400" dirty="0"/>
              <a:t> such a lot during her </a:t>
            </a:r>
            <a:r>
              <a:rPr lang="en-US" sz="2400" dirty="0" smtClean="0"/>
              <a:t>visit.</a:t>
            </a:r>
          </a:p>
          <a:p>
            <a:endParaRPr lang="en-US" sz="2400" dirty="0"/>
          </a:p>
          <a:p>
            <a:r>
              <a:rPr lang="en-US" sz="2400" dirty="0"/>
              <a:t>I </a:t>
            </a:r>
            <a:r>
              <a:rPr lang="en-US" sz="2400" dirty="0" smtClean="0"/>
              <a:t>feel </a:t>
            </a:r>
            <a:r>
              <a:rPr lang="en-US" sz="2400" dirty="0"/>
              <a:t>as if </a:t>
            </a:r>
            <a:r>
              <a:rPr lang="en-US" sz="2400" dirty="0" smtClean="0"/>
              <a:t>I </a:t>
            </a:r>
            <a:r>
              <a:rPr lang="en-US" sz="2400" b="1" dirty="0" smtClean="0">
                <a:solidFill>
                  <a:srgbClr val="FF0000"/>
                </a:solidFill>
              </a:rPr>
              <a:t>have </a:t>
            </a:r>
            <a:r>
              <a:rPr lang="en-US" sz="2400" b="1" dirty="0">
                <a:solidFill>
                  <a:srgbClr val="FF0000"/>
                </a:solidFill>
              </a:rPr>
              <a:t>accomplished </a:t>
            </a:r>
            <a:r>
              <a:rPr lang="en-US" sz="2400" dirty="0"/>
              <a:t>nothing since </a:t>
            </a:r>
            <a:r>
              <a:rPr lang="en-US" sz="2400" dirty="0" smtClean="0"/>
              <a:t>I left my job.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1243011"/>
            <a:ext cx="5005388" cy="3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12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9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525" y="399693"/>
            <a:ext cx="372427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Defence (N): /</a:t>
            </a:r>
            <a:r>
              <a:rPr lang="en-US" sz="2400" dirty="0" err="1"/>
              <a:t>dɪˈfens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Protection, support</a:t>
            </a:r>
          </a:p>
          <a:p>
            <a:endParaRPr lang="en-US" sz="2400" dirty="0"/>
          </a:p>
          <a:p>
            <a:endParaRPr lang="en-US" sz="2400" dirty="0"/>
          </a:p>
          <a:p>
            <a:pPr algn="just"/>
            <a:r>
              <a:rPr lang="en-US" sz="2400" dirty="0" smtClean="0"/>
              <a:t>The rebels’ only form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defence</a:t>
            </a:r>
            <a:r>
              <a:rPr lang="en-US" sz="2400" dirty="0"/>
              <a:t> against the </a:t>
            </a:r>
            <a:r>
              <a:rPr lang="en-US" sz="2400" dirty="0" smtClean="0"/>
              <a:t>soldiers’ guns was sticks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0"/>
            <a:ext cx="710565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43074" y="215027"/>
            <a:ext cx="3110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Defence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against robots</a:t>
            </a:r>
          </a:p>
        </p:txBody>
      </p:sp>
    </p:spTree>
    <p:extLst>
      <p:ext uri="{BB962C8B-B14F-4D97-AF65-F5344CB8AC3E}">
        <p14:creationId xmlns:p14="http://schemas.microsoft.com/office/powerpoint/2010/main" val="294172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009681"/>
            <a:ext cx="64389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Disaster (N): /</a:t>
            </a:r>
            <a:r>
              <a:rPr lang="en-US" sz="2400" dirty="0" err="1"/>
              <a:t>dɪˈzæs.tɚ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 </a:t>
            </a:r>
            <a:r>
              <a:rPr lang="en-US" sz="2400" dirty="0"/>
              <a:t>event that results </a:t>
            </a:r>
            <a:r>
              <a:rPr lang="en-US" sz="2400" dirty="0" smtClean="0"/>
              <a:t>in </a:t>
            </a:r>
            <a:r>
              <a:rPr lang="en-US" sz="2400" dirty="0"/>
              <a:t>great harm, damage, or death, or serious difficulty: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An inquiry was ordered into the recent rail </a:t>
            </a:r>
            <a:r>
              <a:rPr lang="en-US" sz="2400" b="1" dirty="0">
                <a:solidFill>
                  <a:srgbClr val="FF0000"/>
                </a:solidFill>
              </a:rPr>
              <a:t>disaster </a:t>
            </a:r>
            <a:r>
              <a:rPr lang="en-US" sz="2400" dirty="0"/>
              <a:t>(= a serious train accident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/>
              <a:t>It would be a </a:t>
            </a:r>
            <a:r>
              <a:rPr lang="en-US" sz="2400" b="1" dirty="0">
                <a:solidFill>
                  <a:srgbClr val="FF0000"/>
                </a:solidFill>
              </a:rPr>
              <a:t>disaster</a:t>
            </a:r>
            <a:r>
              <a:rPr lang="en-US" sz="2400" dirty="0"/>
              <a:t> for me if I lost my job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0"/>
            <a:ext cx="4876800" cy="3128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609975"/>
            <a:ext cx="4876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0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9087" y="-100013"/>
            <a:ext cx="7667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Exploration (N): /ˌ</a:t>
            </a:r>
            <a:r>
              <a:rPr lang="en-US" sz="2000" dirty="0" err="1"/>
              <a:t>ek.spləˈreɪ.ʃən</a:t>
            </a:r>
            <a:r>
              <a:rPr lang="en-US" sz="2000" dirty="0"/>
              <a:t>/</a:t>
            </a:r>
          </a:p>
          <a:p>
            <a:endParaRPr lang="en-US" sz="2000" dirty="0"/>
          </a:p>
          <a:p>
            <a:r>
              <a:rPr lang="en-US" sz="2000" dirty="0"/>
              <a:t>The activity of searching and finding out about something: </a:t>
            </a:r>
          </a:p>
          <a:p>
            <a:endParaRPr lang="en-US" sz="2000" dirty="0"/>
          </a:p>
          <a:p>
            <a:r>
              <a:rPr lang="en-US" sz="2000" dirty="0"/>
              <a:t>We need to carry out a full </a:t>
            </a:r>
            <a:r>
              <a:rPr lang="en-US" sz="2000" b="1" dirty="0">
                <a:solidFill>
                  <a:srgbClr val="FF0000"/>
                </a:solidFill>
              </a:rPr>
              <a:t>exploration</a:t>
            </a:r>
            <a:r>
              <a:rPr lang="en-US" sz="2000" dirty="0"/>
              <a:t> of all the alternatives.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exploration</a:t>
            </a:r>
            <a:r>
              <a:rPr lang="en-US" sz="2000" dirty="0"/>
              <a:t> for new sources of energy is vital for the future of our planet.</a:t>
            </a:r>
          </a:p>
        </p:txBody>
      </p:sp>
    </p:spTree>
    <p:extLst>
      <p:ext uri="{BB962C8B-B14F-4D97-AF65-F5344CB8AC3E}">
        <p14:creationId xmlns:p14="http://schemas.microsoft.com/office/powerpoint/2010/main" val="400112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3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35040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Featureless (</a:t>
            </a:r>
            <a:r>
              <a:rPr lang="en-US" sz="2400" dirty="0" err="1">
                <a:solidFill>
                  <a:prstClr val="black"/>
                </a:solidFill>
              </a:rPr>
              <a:t>Adj</a:t>
            </a:r>
            <a:r>
              <a:rPr lang="en-US" sz="2400" dirty="0">
                <a:solidFill>
                  <a:prstClr val="black"/>
                </a:solidFill>
              </a:rPr>
              <a:t>): /ˈfiː.</a:t>
            </a:r>
            <a:r>
              <a:rPr lang="en-US" sz="2400" dirty="0" err="1">
                <a:solidFill>
                  <a:prstClr val="black"/>
                </a:solidFill>
              </a:rPr>
              <a:t>tʃɚ.ləs</a:t>
            </a:r>
            <a:r>
              <a:rPr lang="en-US" sz="2400" dirty="0">
                <a:solidFill>
                  <a:prstClr val="black"/>
                </a:solidFill>
              </a:rPr>
              <a:t>/</a:t>
            </a: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Looking the same in every part: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A </a:t>
            </a:r>
            <a:r>
              <a:rPr lang="en-US" sz="2400" b="1" dirty="0">
                <a:solidFill>
                  <a:srgbClr val="FF0000"/>
                </a:solidFill>
              </a:rPr>
              <a:t>featureless</a:t>
            </a:r>
            <a:r>
              <a:rPr lang="en-US" sz="2400" dirty="0">
                <a:solidFill>
                  <a:prstClr val="black"/>
                </a:solidFill>
              </a:rPr>
              <a:t> desert</a:t>
            </a: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A grey </a:t>
            </a:r>
            <a:r>
              <a:rPr lang="en-US" sz="2400" b="1" dirty="0">
                <a:solidFill>
                  <a:srgbClr val="FF0000"/>
                </a:solidFill>
              </a:rPr>
              <a:t>featureless</a:t>
            </a:r>
            <a:r>
              <a:rPr lang="en-US" sz="2400" dirty="0">
                <a:solidFill>
                  <a:prstClr val="black"/>
                </a:solidFill>
              </a:rPr>
              <a:t> landscape</a:t>
            </a:r>
          </a:p>
        </p:txBody>
      </p:sp>
    </p:spTree>
    <p:extLst>
      <p:ext uri="{BB962C8B-B14F-4D97-AF65-F5344CB8AC3E}">
        <p14:creationId xmlns:p14="http://schemas.microsoft.com/office/powerpoint/2010/main" val="387882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0501" y="214313"/>
            <a:ext cx="515302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Fulfil (V): /</a:t>
            </a:r>
            <a:r>
              <a:rPr lang="en-US" sz="2400" dirty="0" err="1"/>
              <a:t>fʊlˈfɪl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Make happen</a:t>
            </a:r>
          </a:p>
          <a:p>
            <a:endParaRPr lang="en-US" sz="2400" dirty="0"/>
          </a:p>
          <a:p>
            <a:r>
              <a:rPr lang="en-US" sz="2400" dirty="0"/>
              <a:t>A school fails if it does not </a:t>
            </a:r>
            <a:r>
              <a:rPr lang="en-US" sz="2400" b="1" dirty="0">
                <a:solidFill>
                  <a:srgbClr val="FF0000"/>
                </a:solidFill>
              </a:rPr>
              <a:t>fulfil</a:t>
            </a:r>
            <a:r>
              <a:rPr lang="en-US" sz="2400" dirty="0"/>
              <a:t> the needs/requirements of its pupils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At the age of 45, she finally </a:t>
            </a:r>
            <a:r>
              <a:rPr lang="en-US" sz="2400" b="1" dirty="0">
                <a:solidFill>
                  <a:srgbClr val="FF0000"/>
                </a:solidFill>
              </a:rPr>
              <a:t>fulfilled</a:t>
            </a:r>
            <a:r>
              <a:rPr lang="en-US" sz="2400" dirty="0"/>
              <a:t> her ambition to run a marathon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We're </a:t>
            </a:r>
            <a:r>
              <a:rPr lang="en-US" sz="2400" dirty="0"/>
              <a:t>looking for a very specific sort of person and this woman seems to </a:t>
            </a:r>
            <a:r>
              <a:rPr lang="en-US" sz="2400" b="1" dirty="0">
                <a:solidFill>
                  <a:srgbClr val="FF0000"/>
                </a:solidFill>
              </a:rPr>
              <a:t>fulfil</a:t>
            </a:r>
            <a:r>
              <a:rPr lang="en-US" sz="2400" dirty="0"/>
              <a:t> all of our criteria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So did the course </a:t>
            </a:r>
            <a:r>
              <a:rPr lang="en-US" sz="2400" b="1" dirty="0">
                <a:solidFill>
                  <a:srgbClr val="FF0000"/>
                </a:solidFill>
              </a:rPr>
              <a:t>fulfil</a:t>
            </a:r>
            <a:r>
              <a:rPr lang="en-US" sz="2400" dirty="0"/>
              <a:t> all your expectations</a:t>
            </a:r>
            <a:r>
              <a:rPr lang="en-US" sz="2400" dirty="0" smtClean="0"/>
              <a:t>?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3" y="0"/>
            <a:ext cx="63246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58023" y="214313"/>
            <a:ext cx="4781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NASA is fulfilling a long-held dream!</a:t>
            </a:r>
          </a:p>
        </p:txBody>
      </p:sp>
    </p:spTree>
    <p:extLst>
      <p:ext uri="{BB962C8B-B14F-4D97-AF65-F5344CB8AC3E}">
        <p14:creationId xmlns:p14="http://schemas.microsoft.com/office/powerpoint/2010/main" val="2219257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66FF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3412" y="336114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Gravity (N): /</a:t>
            </a:r>
            <a:r>
              <a:rPr lang="en-US" sz="2400" dirty="0"/>
              <a:t>ˈ</a:t>
            </a:r>
            <a:r>
              <a:rPr lang="en-US" sz="2400" dirty="0" err="1"/>
              <a:t>ɡræv.ə.t̬i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force that attracts objects towards one another, especially the force that makes things fall to the ground: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laws of </a:t>
            </a:r>
            <a:r>
              <a:rPr lang="en-US" sz="2400" b="1" dirty="0">
                <a:solidFill>
                  <a:srgbClr val="FF0000"/>
                </a:solidFill>
              </a:rPr>
              <a:t>gravity</a:t>
            </a:r>
          </a:p>
          <a:p>
            <a:endParaRPr lang="en-US" sz="2400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526923"/>
            <a:ext cx="5295899" cy="53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4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274">
              <a:srgbClr val="FFC00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7662" y="216010"/>
            <a:ext cx="320992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Facility (N): /</a:t>
            </a:r>
            <a:r>
              <a:rPr lang="en-US" sz="2000" dirty="0" err="1"/>
              <a:t>fəˈsɪl.ə.t̬i</a:t>
            </a:r>
            <a:r>
              <a:rPr lang="en-US" sz="2000" dirty="0" smtClean="0"/>
              <a:t>/</a:t>
            </a:r>
          </a:p>
          <a:p>
            <a:endParaRPr lang="en-US" sz="2000" dirty="0"/>
          </a:p>
          <a:p>
            <a:r>
              <a:rPr lang="en-US" sz="2000" dirty="0" smtClean="0"/>
              <a:t>Equipment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A research </a:t>
            </a:r>
            <a:r>
              <a:rPr lang="en-US" sz="2000" b="1" dirty="0" smtClean="0">
                <a:solidFill>
                  <a:srgbClr val="FF0000"/>
                </a:solidFill>
              </a:rPr>
              <a:t>facility</a:t>
            </a:r>
          </a:p>
          <a:p>
            <a:endParaRPr lang="en-US" sz="2000" dirty="0"/>
          </a:p>
          <a:p>
            <a:r>
              <a:rPr lang="en-US" sz="2000" dirty="0" smtClean="0"/>
              <a:t>Medical </a:t>
            </a:r>
            <a:r>
              <a:rPr lang="en-US" sz="2000" b="1" dirty="0" smtClean="0">
                <a:solidFill>
                  <a:srgbClr val="FF0000"/>
                </a:solidFill>
              </a:rPr>
              <a:t>facilities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0"/>
            <a:ext cx="80010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0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0038" y="222707"/>
            <a:ext cx="294322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Giant (</a:t>
            </a:r>
            <a:r>
              <a:rPr lang="en-US" sz="2400" dirty="0" err="1" smtClean="0"/>
              <a:t>Adj</a:t>
            </a:r>
            <a:r>
              <a:rPr lang="en-US" sz="2400" dirty="0" smtClean="0"/>
              <a:t>): /</a:t>
            </a:r>
            <a:r>
              <a:rPr lang="en-US" sz="2400" dirty="0"/>
              <a:t>ˈ</a:t>
            </a:r>
            <a:r>
              <a:rPr lang="en-US" sz="2400" dirty="0" err="1"/>
              <a:t>dʒaɪ.ənt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Extremely large</a:t>
            </a:r>
          </a:p>
          <a:p>
            <a:endParaRPr lang="en-US" sz="2400" dirty="0"/>
          </a:p>
          <a:p>
            <a:r>
              <a:rPr lang="en-US" sz="2400" dirty="0" smtClean="0"/>
              <a:t>A </a:t>
            </a:r>
            <a:r>
              <a:rPr lang="en-US" sz="2400" b="1" dirty="0">
                <a:solidFill>
                  <a:srgbClr val="FF0000"/>
                </a:solidFill>
              </a:rPr>
              <a:t>giant</a:t>
            </a:r>
            <a:r>
              <a:rPr lang="en-US" sz="2400" dirty="0"/>
              <a:t> earth-moving </a:t>
            </a:r>
            <a:r>
              <a:rPr lang="en-US" sz="2400" dirty="0" smtClean="0"/>
              <a:t>machine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To </a:t>
            </a:r>
            <a:r>
              <a:rPr lang="en-US" sz="2400" dirty="0"/>
              <a:t>take </a:t>
            </a:r>
            <a:r>
              <a:rPr lang="en-US" sz="2400" b="1" dirty="0">
                <a:solidFill>
                  <a:srgbClr val="FF0000"/>
                </a:solidFill>
              </a:rPr>
              <a:t>giant</a:t>
            </a:r>
            <a:r>
              <a:rPr lang="en-US" sz="2400" dirty="0"/>
              <a:t> steps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3" y="0"/>
            <a:ext cx="8948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6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0500" y="14262"/>
            <a:ext cx="48387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Highlight (V): /</a:t>
            </a:r>
            <a:r>
              <a:rPr lang="en-US" sz="2400" dirty="0"/>
              <a:t>ˈ</a:t>
            </a:r>
            <a:r>
              <a:rPr lang="en-US" sz="2400" dirty="0" err="1"/>
              <a:t>haɪ.laɪt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To </a:t>
            </a:r>
            <a:r>
              <a:rPr lang="en-US" sz="2400" dirty="0"/>
              <a:t>attract attention to or emphasize something important: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The report </a:t>
            </a:r>
            <a:r>
              <a:rPr lang="en-US" sz="2400" b="1" dirty="0">
                <a:solidFill>
                  <a:srgbClr val="FF0000"/>
                </a:solidFill>
              </a:rPr>
              <a:t>highlights</a:t>
            </a:r>
            <a:r>
              <a:rPr lang="en-US" sz="2400" dirty="0"/>
              <a:t> the need for improved safety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The spelling mistakes in the text had been </a:t>
            </a:r>
            <a:r>
              <a:rPr lang="en-US" sz="2400" b="1" dirty="0">
                <a:solidFill>
                  <a:srgbClr val="FF0000"/>
                </a:solidFill>
              </a:rPr>
              <a:t>highlighted</a:t>
            </a:r>
            <a:r>
              <a:rPr lang="en-US" sz="2400" dirty="0"/>
              <a:t> in green.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262"/>
            <a:ext cx="7162799" cy="6829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3919563"/>
            <a:ext cx="341509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075" y="675799"/>
            <a:ext cx="36242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Homeland (N): /</a:t>
            </a:r>
            <a:r>
              <a:rPr lang="en-US" sz="2400" dirty="0"/>
              <a:t>ˈ</a:t>
            </a:r>
            <a:r>
              <a:rPr lang="en-US" sz="2400" dirty="0" err="1"/>
              <a:t>hoʊmˌ</a:t>
            </a:r>
            <a:r>
              <a:rPr lang="en-US" sz="2400" dirty="0" err="1" smtClean="0"/>
              <a:t>lænd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country where you were </a:t>
            </a:r>
            <a:r>
              <a:rPr lang="en-US" sz="2400" dirty="0" smtClean="0"/>
              <a:t>born</a:t>
            </a:r>
          </a:p>
          <a:p>
            <a:endParaRPr lang="en-US" sz="2400" dirty="0"/>
          </a:p>
          <a:p>
            <a:r>
              <a:rPr lang="en-US" sz="2400" dirty="0" smtClean="0"/>
              <a:t>Iran is our </a:t>
            </a:r>
            <a:r>
              <a:rPr lang="en-US" sz="2400" b="1" dirty="0" smtClean="0">
                <a:solidFill>
                  <a:srgbClr val="FF0000"/>
                </a:solidFill>
              </a:rPr>
              <a:t>homeland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0"/>
            <a:ext cx="7747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208" y="0"/>
            <a:ext cx="5811405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Ally (N): /</a:t>
            </a:r>
            <a:r>
              <a:rPr lang="en-US" sz="2400" dirty="0"/>
              <a:t>ˈ</a:t>
            </a:r>
            <a:r>
              <a:rPr lang="en-US" sz="2400" dirty="0" err="1"/>
              <a:t>æl.aɪ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1. A country that </a:t>
            </a:r>
            <a:r>
              <a:rPr lang="en-US" sz="2400" dirty="0"/>
              <a:t>has </a:t>
            </a:r>
            <a:r>
              <a:rPr lang="en-US" sz="2400" dirty="0" smtClean="0"/>
              <a:t>agreed to give support </a:t>
            </a:r>
            <a:r>
              <a:rPr lang="en-US" sz="2400" dirty="0"/>
              <a:t>to another </a:t>
            </a:r>
            <a:r>
              <a:rPr lang="en-US" sz="2400" dirty="0" smtClean="0"/>
              <a:t>one: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US is one of </a:t>
            </a:r>
            <a:r>
              <a:rPr lang="en-US" sz="2400" dirty="0" smtClean="0"/>
              <a:t>Britain's staunchest </a:t>
            </a:r>
            <a:r>
              <a:rPr lang="en-US" sz="2400" b="1" dirty="0" smtClean="0">
                <a:solidFill>
                  <a:srgbClr val="FF0000"/>
                </a:solidFill>
              </a:rPr>
              <a:t>allies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During the First </a:t>
            </a:r>
            <a:r>
              <a:rPr lang="en-US" sz="2400" dirty="0" smtClean="0"/>
              <a:t>World </a:t>
            </a:r>
            <a:r>
              <a:rPr lang="en-US" sz="2400" dirty="0"/>
              <a:t>War, </a:t>
            </a:r>
            <a:r>
              <a:rPr lang="en-US" sz="2400" dirty="0" smtClean="0"/>
              <a:t>Turkey </a:t>
            </a:r>
            <a:r>
              <a:rPr lang="en-US" sz="2400" dirty="0"/>
              <a:t>and Germany were </a:t>
            </a:r>
            <a:r>
              <a:rPr lang="en-US" sz="2400" b="1" dirty="0" smtClean="0">
                <a:solidFill>
                  <a:srgbClr val="FF0000"/>
                </a:solidFill>
              </a:rPr>
              <a:t>allies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2. Someone </a:t>
            </a:r>
            <a:r>
              <a:rPr lang="en-US" sz="2400" dirty="0"/>
              <a:t>who </a:t>
            </a:r>
            <a:r>
              <a:rPr lang="en-US" sz="2400" dirty="0" smtClean="0"/>
              <a:t>supports </a:t>
            </a:r>
            <a:r>
              <a:rPr lang="en-US" sz="2400" dirty="0"/>
              <a:t>someone </a:t>
            </a:r>
            <a:r>
              <a:rPr lang="en-US" sz="2400" dirty="0" smtClean="0"/>
              <a:t>else: </a:t>
            </a:r>
          </a:p>
          <a:p>
            <a:endParaRPr lang="en-US" sz="2400" dirty="0"/>
          </a:p>
          <a:p>
            <a:r>
              <a:rPr lang="en-US" sz="2400" dirty="0" smtClean="0"/>
              <a:t>The manager </a:t>
            </a:r>
            <a:r>
              <a:rPr lang="en-US" sz="2400" dirty="0"/>
              <a:t>is </a:t>
            </a:r>
            <a:r>
              <a:rPr lang="en-US" sz="2400" dirty="0" smtClean="0"/>
              <a:t>considered to </a:t>
            </a:r>
            <a:r>
              <a:rPr lang="en-US" sz="2400" dirty="0"/>
              <a:t>be the </a:t>
            </a:r>
            <a:r>
              <a:rPr lang="en-US" sz="2400" dirty="0" smtClean="0"/>
              <a:t>minister's closest</a:t>
            </a:r>
            <a:r>
              <a:rPr lang="en-US" sz="2400" b="1" dirty="0" smtClean="0">
                <a:solidFill>
                  <a:srgbClr val="FF0000"/>
                </a:solidFill>
              </a:rPr>
              <a:t> ally</a:t>
            </a:r>
            <a:r>
              <a:rPr lang="en-US" sz="2400" dirty="0" smtClean="0"/>
              <a:t>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8" y="1124865"/>
            <a:ext cx="5719762" cy="43982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44790" y="985838"/>
            <a:ext cx="3031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We are </a:t>
            </a:r>
            <a:r>
              <a:rPr lang="en-US" sz="3600" b="1" dirty="0">
                <a:solidFill>
                  <a:srgbClr val="FF0000"/>
                </a:solidFill>
              </a:rPr>
              <a:t>allies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11626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553723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Integral (</a:t>
            </a:r>
            <a:r>
              <a:rPr lang="en-US" sz="2000" dirty="0" err="1" smtClean="0"/>
              <a:t>Adj</a:t>
            </a:r>
            <a:r>
              <a:rPr lang="en-US" sz="2000" dirty="0" smtClean="0"/>
              <a:t>): /</a:t>
            </a:r>
            <a:r>
              <a:rPr lang="en-US" sz="2000" dirty="0"/>
              <a:t>ˈ</a:t>
            </a:r>
            <a:r>
              <a:rPr lang="en-US" sz="2000" dirty="0" err="1"/>
              <a:t>ɪn.t̬ə.ɡrəl</a:t>
            </a:r>
            <a:r>
              <a:rPr lang="en-US" sz="2000" dirty="0" smtClean="0"/>
              <a:t>/</a:t>
            </a:r>
          </a:p>
          <a:p>
            <a:endParaRPr lang="en-US" sz="2000" dirty="0" smtClean="0"/>
          </a:p>
          <a:p>
            <a:r>
              <a:rPr lang="en-US" sz="2000" dirty="0" smtClean="0"/>
              <a:t>Necessary, important </a:t>
            </a:r>
          </a:p>
          <a:p>
            <a:endParaRPr lang="en-US" sz="2000" dirty="0"/>
          </a:p>
          <a:p>
            <a:r>
              <a:rPr lang="en-US" sz="2000" dirty="0" smtClean="0"/>
              <a:t>The manger is </a:t>
            </a:r>
            <a:r>
              <a:rPr lang="en-US" sz="2000" dirty="0"/>
              <a:t>an </a:t>
            </a:r>
            <a:r>
              <a:rPr lang="en-US" sz="2000" b="1" dirty="0">
                <a:solidFill>
                  <a:srgbClr val="FF0000"/>
                </a:solidFill>
              </a:rPr>
              <a:t>integral</a:t>
            </a:r>
            <a:r>
              <a:rPr lang="en-US" sz="2000" dirty="0"/>
              <a:t> </a:t>
            </a:r>
            <a:r>
              <a:rPr lang="en-US" sz="2000" dirty="0" smtClean="0"/>
              <a:t>part </a:t>
            </a:r>
            <a:r>
              <a:rPr lang="en-US" sz="2000" dirty="0"/>
              <a:t>of </a:t>
            </a:r>
            <a:r>
              <a:rPr lang="en-US" sz="2000" dirty="0" smtClean="0"/>
              <a:t>the team and </a:t>
            </a:r>
            <a:r>
              <a:rPr lang="en-US" sz="2000" dirty="0"/>
              <a:t>we can't do without him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>
              <a:hlinkClick r:id="rId2" tooltip="necessar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1" y="0"/>
            <a:ext cx="6343649" cy="55578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40027" y="5977087"/>
            <a:ext cx="4360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WI-FI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rgbClr val="FF0000"/>
                </a:solidFill>
              </a:rPr>
              <a:t>integral</a:t>
            </a:r>
            <a:r>
              <a:rPr lang="en-US" sz="2400" dirty="0"/>
              <a:t> to our daily lives!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43163"/>
            <a:ext cx="5848351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40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811" y="223867"/>
            <a:ext cx="40386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Land (V): /</a:t>
            </a:r>
            <a:r>
              <a:rPr lang="en-US" sz="2400" dirty="0" err="1"/>
              <a:t>lænd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Arrive</a:t>
            </a:r>
          </a:p>
          <a:p>
            <a:endParaRPr lang="en-US" sz="2400" dirty="0"/>
          </a:p>
          <a:p>
            <a:r>
              <a:rPr lang="en-US" sz="2400" dirty="0" smtClean="0"/>
              <a:t>We </a:t>
            </a:r>
            <a:r>
              <a:rPr lang="en-US" sz="2400" dirty="0"/>
              <a:t>should</a:t>
            </a:r>
            <a:r>
              <a:rPr lang="en-US" sz="2400" b="1" dirty="0">
                <a:solidFill>
                  <a:srgbClr val="FF0000"/>
                </a:solidFill>
              </a:rPr>
              <a:t> land </a:t>
            </a:r>
            <a:r>
              <a:rPr lang="en-US" sz="2400" dirty="0"/>
              <a:t>in Madrid at 7 a.m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You can </a:t>
            </a:r>
            <a:r>
              <a:rPr lang="en-US" sz="2400" b="1" dirty="0">
                <a:solidFill>
                  <a:srgbClr val="FF0000"/>
                </a:solidFill>
              </a:rPr>
              <a:t>land</a:t>
            </a:r>
            <a:r>
              <a:rPr lang="en-US" sz="2400" dirty="0"/>
              <a:t> a plane on water in an emergency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The bird </a:t>
            </a:r>
            <a:r>
              <a:rPr lang="en-US" sz="2400" b="1" dirty="0">
                <a:solidFill>
                  <a:srgbClr val="FF0000"/>
                </a:solidFill>
              </a:rPr>
              <a:t>landed</a:t>
            </a:r>
            <a:r>
              <a:rPr lang="en-US" sz="2400" dirty="0"/>
              <a:t> on my finger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13" y="0"/>
            <a:ext cx="7177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5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9062" y="236101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Latter (</a:t>
            </a:r>
            <a:r>
              <a:rPr lang="en-US" sz="2400" dirty="0" err="1" smtClean="0"/>
              <a:t>Adj</a:t>
            </a:r>
            <a:r>
              <a:rPr lang="en-US" sz="2400" dirty="0" smtClean="0"/>
              <a:t>): /</a:t>
            </a:r>
            <a:r>
              <a:rPr lang="en-US" sz="2400" dirty="0"/>
              <a:t>ˈ</a:t>
            </a:r>
            <a:r>
              <a:rPr lang="en-US" sz="2400" dirty="0" err="1"/>
              <a:t>læt</a:t>
            </a:r>
            <a:r>
              <a:rPr lang="en-US" sz="2400" dirty="0"/>
              <a:t>̬.ɚ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near </a:t>
            </a:r>
            <a:r>
              <a:rPr lang="en-US" sz="2400" dirty="0"/>
              <a:t>or towards the end of something: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Building of the new library should begin in the</a:t>
            </a:r>
            <a:r>
              <a:rPr lang="en-US" sz="2400" b="1" dirty="0">
                <a:solidFill>
                  <a:srgbClr val="FF0000"/>
                </a:solidFill>
              </a:rPr>
              <a:t> latter </a:t>
            </a:r>
            <a:r>
              <a:rPr lang="en-US" sz="2400" dirty="0"/>
              <a:t>part of next year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In the </a:t>
            </a:r>
            <a:r>
              <a:rPr lang="en-US" sz="2400" b="1" dirty="0">
                <a:solidFill>
                  <a:srgbClr val="FF0000"/>
                </a:solidFill>
              </a:rPr>
              <a:t>latter</a:t>
            </a:r>
            <a:r>
              <a:rPr lang="en-US" sz="2400" dirty="0"/>
              <a:t> stages of the </a:t>
            </a:r>
            <a:r>
              <a:rPr lang="en-US" sz="2400" dirty="0" smtClean="0"/>
              <a:t>fight, </a:t>
            </a:r>
            <a:r>
              <a:rPr lang="en-US" sz="2400" dirty="0"/>
              <a:t>he began to </a:t>
            </a:r>
            <a:r>
              <a:rPr lang="en-US" sz="2400" dirty="0" smtClean="0"/>
              <a:t>retreat.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202231" y="5387459"/>
            <a:ext cx="444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 love the </a:t>
            </a:r>
            <a:r>
              <a:rPr lang="en-US" sz="2400" b="1" dirty="0">
                <a:solidFill>
                  <a:srgbClr val="FF0000"/>
                </a:solidFill>
              </a:rPr>
              <a:t>latter </a:t>
            </a:r>
            <a:r>
              <a:rPr lang="en-US" sz="2400" dirty="0"/>
              <a:t>part of the movie!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0"/>
            <a:ext cx="5534025" cy="512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5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0039" y="157966"/>
            <a:ext cx="5700712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Launch (V): /</a:t>
            </a:r>
            <a:r>
              <a:rPr lang="en-US" sz="2000" dirty="0" err="1"/>
              <a:t>lɑːntʃ</a:t>
            </a:r>
            <a:r>
              <a:rPr lang="en-US" sz="2000" dirty="0" smtClean="0"/>
              <a:t>/</a:t>
            </a:r>
          </a:p>
          <a:p>
            <a:endParaRPr lang="en-US" sz="2000" dirty="0"/>
          </a:p>
          <a:p>
            <a:r>
              <a:rPr lang="en-US" sz="2000" dirty="0" smtClean="0"/>
              <a:t>1. Begin</a:t>
            </a:r>
          </a:p>
          <a:p>
            <a:endParaRPr lang="en-US" sz="2000" dirty="0" smtClean="0"/>
          </a:p>
          <a:p>
            <a:r>
              <a:rPr lang="en-US" sz="2000" dirty="0"/>
              <a:t>The </a:t>
            </a:r>
            <a:r>
              <a:rPr lang="en-US" sz="2000" dirty="0" smtClean="0"/>
              <a:t>program </a:t>
            </a:r>
            <a:r>
              <a:rPr lang="en-US" sz="2000" b="1" dirty="0">
                <a:solidFill>
                  <a:srgbClr val="FF0000"/>
                </a:solidFill>
              </a:rPr>
              <a:t>was launched </a:t>
            </a:r>
            <a:r>
              <a:rPr lang="en-US" sz="2000" dirty="0"/>
              <a:t>a year ago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The airline </a:t>
            </a:r>
            <a:r>
              <a:rPr lang="en-US" sz="2000" b="1" dirty="0">
                <a:solidFill>
                  <a:srgbClr val="FF0000"/>
                </a:solidFill>
              </a:rPr>
              <a:t>will launch </a:t>
            </a:r>
            <a:r>
              <a:rPr lang="en-US" sz="2000" dirty="0"/>
              <a:t>its new transatlantic service next month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2. To </a:t>
            </a:r>
            <a:r>
              <a:rPr lang="en-US" sz="2000" dirty="0"/>
              <a:t>send something out, such as a new ship into the water or a spacecraft into space: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A spokesman </a:t>
            </a:r>
            <a:r>
              <a:rPr lang="en-US" sz="2000" dirty="0" smtClean="0"/>
              <a:t>said </a:t>
            </a:r>
            <a:r>
              <a:rPr lang="en-US" sz="2000" dirty="0"/>
              <a:t>they hoped to </a:t>
            </a:r>
            <a:r>
              <a:rPr lang="en-US" sz="2000" b="1" dirty="0">
                <a:solidFill>
                  <a:srgbClr val="FF0000"/>
                </a:solidFill>
              </a:rPr>
              <a:t>launch </a:t>
            </a:r>
            <a:r>
              <a:rPr lang="en-US" sz="2000" dirty="0"/>
              <a:t>the first submarine within two years.</a:t>
            </a:r>
          </a:p>
          <a:p>
            <a:endParaRPr lang="en-US" sz="2000" dirty="0"/>
          </a:p>
          <a:p>
            <a:r>
              <a:rPr lang="en-US" sz="2000" dirty="0" smtClean="0"/>
              <a:t>To </a:t>
            </a:r>
            <a:r>
              <a:rPr lang="en-US" sz="2000" b="1" dirty="0">
                <a:solidFill>
                  <a:srgbClr val="FF0000"/>
                </a:solidFill>
              </a:rPr>
              <a:t>launch</a:t>
            </a:r>
            <a:r>
              <a:rPr lang="en-US" sz="2000" dirty="0"/>
              <a:t> a missile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49" y="0"/>
            <a:ext cx="5962651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19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7663" y="261194"/>
            <a:ext cx="423860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Lead (V)/</a:t>
            </a:r>
            <a:r>
              <a:rPr lang="en-US" sz="2000" dirty="0" err="1"/>
              <a:t>liːd</a:t>
            </a:r>
            <a:r>
              <a:rPr lang="en-US" sz="2000" dirty="0" smtClean="0"/>
              <a:t>/</a:t>
            </a:r>
          </a:p>
          <a:p>
            <a:endParaRPr lang="en-US" sz="2000" dirty="0"/>
          </a:p>
          <a:p>
            <a:r>
              <a:rPr lang="en-US" sz="2000" dirty="0" smtClean="0"/>
              <a:t>Control</a:t>
            </a:r>
          </a:p>
          <a:p>
            <a:endParaRPr lang="en-US" sz="2000" dirty="0" smtClean="0"/>
          </a:p>
          <a:p>
            <a:r>
              <a:rPr lang="en-US" sz="2000" dirty="0"/>
              <a:t>I think we've chosen the right person to </a:t>
            </a:r>
            <a:r>
              <a:rPr lang="en-US" sz="2000" b="1" dirty="0">
                <a:solidFill>
                  <a:srgbClr val="FF0000"/>
                </a:solidFill>
              </a:rPr>
              <a:t>lead</a:t>
            </a:r>
            <a:r>
              <a:rPr lang="en-US" sz="2000" dirty="0"/>
              <a:t> the expedition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I've asked </a:t>
            </a:r>
            <a:r>
              <a:rPr lang="en-US" sz="2000" dirty="0" smtClean="0"/>
              <a:t>my friend </a:t>
            </a:r>
            <a:r>
              <a:rPr lang="en-US" sz="2000" dirty="0"/>
              <a:t>to</a:t>
            </a:r>
            <a:r>
              <a:rPr lang="en-US" sz="2000" b="1" dirty="0">
                <a:solidFill>
                  <a:srgbClr val="FF0000"/>
                </a:solidFill>
              </a:rPr>
              <a:t> lead </a:t>
            </a:r>
            <a:r>
              <a:rPr lang="en-US" sz="2000" dirty="0"/>
              <a:t>the discussion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7162800" cy="4191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44097" y="847399"/>
            <a:ext cx="119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Mr. Leader</a:t>
            </a:r>
          </a:p>
        </p:txBody>
      </p:sp>
    </p:spTree>
    <p:extLst>
      <p:ext uri="{BB962C8B-B14F-4D97-AF65-F5344CB8AC3E}">
        <p14:creationId xmlns:p14="http://schemas.microsoft.com/office/powerpoint/2010/main" val="384695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100" y="250389"/>
            <a:ext cx="30241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Map (V):/</a:t>
            </a:r>
            <a:r>
              <a:rPr lang="en-US" sz="2400" dirty="0" err="1"/>
              <a:t>mæp</a:t>
            </a:r>
            <a:r>
              <a:rPr lang="en-US" sz="2400" dirty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To </a:t>
            </a:r>
            <a:r>
              <a:rPr lang="en-US" sz="2400" dirty="0"/>
              <a:t>represent an area of land in the form of a map: </a:t>
            </a:r>
            <a:endParaRPr lang="en-US" sz="2400" dirty="0" smtClean="0"/>
          </a:p>
          <a:p>
            <a:endParaRPr lang="en-US" sz="2400" dirty="0"/>
          </a:p>
          <a:p>
            <a:pPr algn="just"/>
            <a:r>
              <a:rPr lang="en-US" sz="2400" dirty="0"/>
              <a:t>Parts of the mountainous region in the north of the country have still not been</a:t>
            </a:r>
            <a:r>
              <a:rPr lang="en-US" sz="2400" b="1" dirty="0">
                <a:solidFill>
                  <a:srgbClr val="FF0000"/>
                </a:solidFill>
              </a:rPr>
              <a:t> mapped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0"/>
            <a:ext cx="8001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07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799" y="54762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Military (</a:t>
            </a:r>
            <a:r>
              <a:rPr lang="en-US" sz="2400" dirty="0" err="1" smtClean="0"/>
              <a:t>Adj</a:t>
            </a:r>
            <a:r>
              <a:rPr lang="en-US" sz="2400" dirty="0" smtClean="0"/>
              <a:t>):/</a:t>
            </a:r>
            <a:r>
              <a:rPr lang="en-US" sz="2400" dirty="0"/>
              <a:t>ˈ</a:t>
            </a:r>
            <a:r>
              <a:rPr lang="en-US" sz="2400" dirty="0" err="1"/>
              <a:t>mɪl.ə.ter.i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Relating </a:t>
            </a:r>
            <a:r>
              <a:rPr lang="en-US" sz="2400" dirty="0"/>
              <a:t>to or belonging to the armed forces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Foreign </a:t>
            </a:r>
            <a:r>
              <a:rPr lang="en-US" sz="2400" b="1" dirty="0">
                <a:solidFill>
                  <a:srgbClr val="FF0000"/>
                </a:solidFill>
              </a:rPr>
              <a:t>military</a:t>
            </a:r>
            <a:r>
              <a:rPr lang="en-US" sz="2400" dirty="0"/>
              <a:t> </a:t>
            </a:r>
            <a:r>
              <a:rPr lang="en-US" sz="2400" dirty="0" smtClean="0"/>
              <a:t>intervention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Military</a:t>
            </a:r>
            <a:r>
              <a:rPr lang="en-US" sz="2400" dirty="0" smtClean="0"/>
              <a:t> targets/forces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Military</a:t>
            </a:r>
            <a:r>
              <a:rPr lang="en-US" sz="2400" dirty="0" smtClean="0"/>
              <a:t> </a:t>
            </a:r>
            <a:r>
              <a:rPr lang="en-US" sz="2400" dirty="0"/>
              <a:t>uniform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0"/>
            <a:ext cx="59626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0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074" y="300037"/>
            <a:ext cx="119729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Missile (N): /</a:t>
            </a:r>
            <a:r>
              <a:rPr lang="en-US" sz="2000" dirty="0"/>
              <a:t>ˈ</a:t>
            </a:r>
            <a:r>
              <a:rPr lang="en-US" sz="2000" dirty="0" err="1"/>
              <a:t>mɪs.əl</a:t>
            </a:r>
            <a:r>
              <a:rPr lang="en-US" sz="2000" dirty="0" smtClean="0"/>
              <a:t>/</a:t>
            </a:r>
          </a:p>
          <a:p>
            <a:endParaRPr lang="en-US" sz="2000" dirty="0"/>
          </a:p>
          <a:p>
            <a:r>
              <a:rPr lang="en-US" sz="2000" dirty="0" smtClean="0"/>
              <a:t>A </a:t>
            </a:r>
            <a:r>
              <a:rPr lang="en-US" sz="2000" dirty="0"/>
              <a:t>flying weapon that has its own engine so that it can travel a long distance before exploding at the place that it has been aimed at: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a </a:t>
            </a:r>
            <a:r>
              <a:rPr lang="en-US" sz="2000" b="1" dirty="0">
                <a:solidFill>
                  <a:srgbClr val="FF0000"/>
                </a:solidFill>
              </a:rPr>
              <a:t>missile</a:t>
            </a:r>
            <a:r>
              <a:rPr lang="en-US" sz="2000" dirty="0"/>
              <a:t> </a:t>
            </a:r>
            <a:r>
              <a:rPr lang="en-US" sz="2000" dirty="0" smtClean="0"/>
              <a:t>launcher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30" y="2857500"/>
            <a:ext cx="8259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09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6265"/>
            <a:ext cx="50815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Mission (N): /</a:t>
            </a:r>
            <a:r>
              <a:rPr lang="en-US" sz="2400" dirty="0"/>
              <a:t>ˈ</a:t>
            </a:r>
            <a:r>
              <a:rPr lang="en-US" sz="2400" dirty="0" err="1"/>
              <a:t>mɪʃ.ən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An important job</a:t>
            </a:r>
          </a:p>
          <a:p>
            <a:endParaRPr lang="en-US" sz="2400" dirty="0"/>
          </a:p>
          <a:p>
            <a:r>
              <a:rPr lang="en-US" sz="2400" dirty="0"/>
              <a:t>Your </a:t>
            </a:r>
            <a:r>
              <a:rPr lang="en-US" sz="2400" b="1" dirty="0">
                <a:solidFill>
                  <a:srgbClr val="FF0000"/>
                </a:solidFill>
              </a:rPr>
              <a:t>mission</a:t>
            </a:r>
            <a:r>
              <a:rPr lang="en-US" sz="2400" dirty="0"/>
              <a:t> is to isolate the enemy by destroying all the bridges across the river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a peace/rescue/fact-finding </a:t>
            </a:r>
            <a:r>
              <a:rPr lang="en-US" sz="2400" b="1" dirty="0">
                <a:solidFill>
                  <a:srgbClr val="FF0000"/>
                </a:solidFill>
              </a:rPr>
              <a:t>mission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28" y="370705"/>
            <a:ext cx="6350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97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1287" y="231992"/>
            <a:ext cx="392271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Navigation (N): /</a:t>
            </a:r>
            <a:r>
              <a:rPr lang="en-US" sz="2400" dirty="0"/>
              <a:t>ˌ</a:t>
            </a:r>
            <a:r>
              <a:rPr lang="en-US" sz="2400" dirty="0" err="1"/>
              <a:t>næv.əˈɡeɪ.ʃən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/>
              <a:t>The act of directing </a:t>
            </a:r>
            <a:r>
              <a:rPr lang="en-US" sz="2400" dirty="0" smtClean="0"/>
              <a:t>from </a:t>
            </a:r>
            <a:r>
              <a:rPr lang="en-US" sz="2400" dirty="0"/>
              <a:t>one place to </a:t>
            </a:r>
            <a:r>
              <a:rPr lang="en-US" sz="2400" dirty="0" smtClean="0"/>
              <a:t>another</a:t>
            </a:r>
          </a:p>
          <a:p>
            <a:endParaRPr lang="en-US" sz="2400" dirty="0"/>
          </a:p>
          <a:p>
            <a:pPr algn="just"/>
            <a:r>
              <a:rPr lang="en-US" sz="2400" dirty="0" smtClean="0"/>
              <a:t>In </a:t>
            </a:r>
            <a:r>
              <a:rPr lang="en-US" sz="2400" dirty="0"/>
              <a:t>the past, </a:t>
            </a:r>
            <a:r>
              <a:rPr lang="en-US" sz="2400" b="1" dirty="0">
                <a:solidFill>
                  <a:srgbClr val="FF0000"/>
                </a:solidFill>
              </a:rPr>
              <a:t>navigation</a:t>
            </a:r>
            <a:r>
              <a:rPr lang="en-US" sz="2400" dirty="0"/>
              <a:t> depended on a knowledge of the positions of the stars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pPr algn="just"/>
            <a:r>
              <a:rPr lang="en-US" sz="2400" dirty="0"/>
              <a:t>Mechanics discovered problems with the plane's </a:t>
            </a:r>
            <a:r>
              <a:rPr lang="en-US" sz="2400" b="1" dirty="0">
                <a:solidFill>
                  <a:srgbClr val="FF0000"/>
                </a:solidFill>
              </a:rPr>
              <a:t>navigation</a:t>
            </a:r>
            <a:r>
              <a:rPr lang="en-US" sz="2400" dirty="0"/>
              <a:t> system.</a:t>
            </a:r>
          </a:p>
          <a:p>
            <a:endParaRPr lang="en-US" sz="24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57" y="0"/>
            <a:ext cx="7968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2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36" y="0"/>
            <a:ext cx="557486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7637" y="190550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3200" dirty="0" smtClean="0"/>
              <a:t>We are currently flying at an </a:t>
            </a:r>
            <a:r>
              <a:rPr lang="en-US" sz="3200" b="1" dirty="0" smtClean="0">
                <a:solidFill>
                  <a:srgbClr val="C00000"/>
                </a:solidFill>
              </a:rPr>
              <a:t>altitude</a:t>
            </a:r>
            <a:r>
              <a:rPr lang="en-US" sz="3200" dirty="0" smtClean="0"/>
              <a:t> of 15,000 meters.</a:t>
            </a:r>
          </a:p>
          <a:p>
            <a:pPr algn="just"/>
            <a:endParaRPr lang="en-US" sz="3200" dirty="0"/>
          </a:p>
          <a:p>
            <a:pPr algn="just"/>
            <a:endParaRPr lang="en-US" sz="3200" dirty="0" smtClean="0"/>
          </a:p>
          <a:p>
            <a:pPr algn="just"/>
            <a:r>
              <a:rPr lang="en-US" sz="3200" dirty="0" smtClean="0"/>
              <a:t>Mountain climbers use oxygen when they reach high </a:t>
            </a:r>
            <a:r>
              <a:rPr lang="en-US" sz="3200" b="1" dirty="0" smtClean="0">
                <a:solidFill>
                  <a:srgbClr val="C00000"/>
                </a:solidFill>
              </a:rPr>
              <a:t>altitudes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803123" y="1762809"/>
            <a:ext cx="1983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noun </a:t>
            </a:r>
            <a:r>
              <a:rPr lang="en-US" sz="2400" dirty="0" smtClean="0">
                <a:hlinkClick r:id="rId3"/>
              </a:rPr>
              <a:t>[ C ]</a:t>
            </a:r>
            <a:r>
              <a:rPr lang="en-US" sz="2400" dirty="0"/>
              <a:t> </a:t>
            </a:r>
            <a:r>
              <a:rPr lang="en-US" sz="2400" dirty="0" smtClean="0"/>
              <a:t> /ˈ</a:t>
            </a:r>
            <a:r>
              <a:rPr lang="en-US" sz="2400" dirty="0" err="1" smtClean="0"/>
              <a:t>æl.tɪ.tʃuːd</a:t>
            </a:r>
            <a:r>
              <a:rPr lang="en-US" sz="2400" dirty="0" smtClean="0"/>
              <a:t>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2662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1950" y="212795"/>
            <a:ext cx="409575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Occur (V)</a:t>
            </a:r>
            <a:r>
              <a:rPr lang="en-US" sz="2000" dirty="0"/>
              <a:t> </a:t>
            </a:r>
            <a:r>
              <a:rPr lang="en-US" sz="2000" dirty="0" smtClean="0"/>
              <a:t>/</a:t>
            </a:r>
            <a:r>
              <a:rPr lang="en-US" sz="2000" dirty="0" err="1"/>
              <a:t>əˈkɝ</a:t>
            </a:r>
            <a:r>
              <a:rPr lang="en-US" sz="2000" dirty="0"/>
              <a:t>ː</a:t>
            </a:r>
            <a:r>
              <a:rPr lang="en-US" sz="2000" dirty="0" smtClean="0"/>
              <a:t>/</a:t>
            </a:r>
          </a:p>
          <a:p>
            <a:endParaRPr lang="en-US" sz="2000" dirty="0"/>
          </a:p>
          <a:p>
            <a:r>
              <a:rPr lang="en-US" sz="2000" dirty="0" smtClean="0"/>
              <a:t>Happen, take place</a:t>
            </a:r>
          </a:p>
          <a:p>
            <a:endParaRPr lang="en-US" sz="2000" dirty="0"/>
          </a:p>
          <a:p>
            <a:r>
              <a:rPr lang="en-US" sz="2000" dirty="0"/>
              <a:t>An accident involving over ten vehicles </a:t>
            </a:r>
            <a:r>
              <a:rPr lang="en-US" sz="2000" b="1" dirty="0">
                <a:solidFill>
                  <a:srgbClr val="FF0000"/>
                </a:solidFill>
              </a:rPr>
              <a:t>has occurred </a:t>
            </a:r>
            <a:r>
              <a:rPr lang="en-US" sz="2000" dirty="0"/>
              <a:t>in the east-bound lane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If any of these symptoms </a:t>
            </a:r>
            <a:r>
              <a:rPr lang="en-US" sz="2000" b="1" dirty="0">
                <a:solidFill>
                  <a:srgbClr val="FF0000"/>
                </a:solidFill>
              </a:rPr>
              <a:t>occur</a:t>
            </a:r>
            <a:r>
              <a:rPr lang="en-US" sz="2000" dirty="0"/>
              <a:t> while you are taking the medication, consult your doctor immediately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Many </a:t>
            </a:r>
            <a:r>
              <a:rPr lang="en-US" sz="2000" dirty="0"/>
              <a:t>suicides </a:t>
            </a:r>
            <a:r>
              <a:rPr lang="en-US" sz="2000" b="1" dirty="0">
                <a:solidFill>
                  <a:srgbClr val="FF0000"/>
                </a:solidFill>
              </a:rPr>
              <a:t>occur</a:t>
            </a:r>
            <a:r>
              <a:rPr lang="en-US" sz="2000" dirty="0"/>
              <a:t> in prisons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We are of course investigating how an error like this </a:t>
            </a:r>
            <a:r>
              <a:rPr lang="en-US" sz="2000" b="1" dirty="0">
                <a:solidFill>
                  <a:srgbClr val="FF0000"/>
                </a:solidFill>
              </a:rPr>
              <a:t>could have occurred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03" y="0"/>
            <a:ext cx="7136497" cy="68952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1063" y="415409"/>
            <a:ext cx="2428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Error </a:t>
            </a:r>
            <a:r>
              <a:rPr lang="en-US" sz="2800" b="1" dirty="0">
                <a:solidFill>
                  <a:srgbClr val="FF0000"/>
                </a:solidFill>
              </a:rPr>
              <a:t>occurred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9488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9113" y="360313"/>
            <a:ext cx="5581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Orbit (V): /</a:t>
            </a:r>
            <a:r>
              <a:rPr lang="en-US" sz="2400" dirty="0"/>
              <a:t>ˈ</a:t>
            </a:r>
            <a:r>
              <a:rPr lang="en-US" sz="2400" dirty="0" err="1"/>
              <a:t>ɔːr.bɪt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/>
              <a:t>to follow a curved path around a planet or star: </a:t>
            </a:r>
          </a:p>
          <a:p>
            <a:endParaRPr lang="en-US" sz="2400" dirty="0"/>
          </a:p>
          <a:p>
            <a:r>
              <a:rPr lang="en-US" sz="2400" dirty="0"/>
              <a:t>On this </a:t>
            </a:r>
            <a:r>
              <a:rPr lang="en-US" sz="2400" dirty="0" smtClean="0"/>
              <a:t>mission, </a:t>
            </a:r>
            <a:r>
              <a:rPr lang="en-US" sz="2400" dirty="0"/>
              <a:t>the Shuttle will </a:t>
            </a:r>
            <a:r>
              <a:rPr lang="en-US" sz="2400" b="1" dirty="0">
                <a:solidFill>
                  <a:srgbClr val="FF0000"/>
                </a:solidFill>
              </a:rPr>
              <a:t>orbit</a:t>
            </a:r>
            <a:r>
              <a:rPr lang="en-US" sz="2400" dirty="0"/>
              <a:t> (the Earth) at a height of several hundred miles.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33" y="1115786"/>
            <a:ext cx="5372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8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1962" y="144840"/>
            <a:ext cx="3981451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Per (Preposition): /</a:t>
            </a:r>
            <a:r>
              <a:rPr lang="en-US" sz="2400" dirty="0" err="1"/>
              <a:t>pər</a:t>
            </a:r>
            <a:r>
              <a:rPr lang="en-US" sz="2400" dirty="0"/>
              <a:t>/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Each </a:t>
            </a:r>
          </a:p>
          <a:p>
            <a:endParaRPr lang="en-US" sz="2400" dirty="0"/>
          </a:p>
          <a:p>
            <a:pPr algn="just"/>
            <a:r>
              <a:rPr lang="en-US" sz="2400" dirty="0"/>
              <a:t>The meal will cost $20 </a:t>
            </a:r>
            <a:r>
              <a:rPr lang="en-US" sz="2400" b="1" dirty="0">
                <a:solidFill>
                  <a:srgbClr val="FF0000"/>
                </a:solidFill>
              </a:rPr>
              <a:t>per</a:t>
            </a:r>
            <a:r>
              <a:rPr lang="en-US" sz="2400" dirty="0"/>
              <a:t> person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The car was travelling at 70 miles </a:t>
            </a:r>
            <a:r>
              <a:rPr lang="en-US" sz="2400" b="1" dirty="0">
                <a:solidFill>
                  <a:srgbClr val="FF0000"/>
                </a:solidFill>
              </a:rPr>
              <a:t>per</a:t>
            </a:r>
            <a:r>
              <a:rPr lang="en-US" sz="2400" dirty="0"/>
              <a:t> hour (70 mph</a:t>
            </a:r>
            <a:r>
              <a:rPr lang="en-US" sz="2400" dirty="0" smtClean="0"/>
              <a:t>).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There are more cafés </a:t>
            </a:r>
            <a:r>
              <a:rPr lang="en-US" sz="2400" b="1" dirty="0">
                <a:solidFill>
                  <a:srgbClr val="FF0000"/>
                </a:solidFill>
              </a:rPr>
              <a:t>per</a:t>
            </a:r>
            <a:r>
              <a:rPr lang="en-US" sz="2400" dirty="0"/>
              <a:t> square mile here than anywhere else in the country.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8" y="1671638"/>
            <a:ext cx="5715000" cy="29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0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00" y="173416"/>
            <a:ext cx="5153025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Pinpoint (V): /</a:t>
            </a:r>
            <a:r>
              <a:rPr lang="en-US" sz="2400" dirty="0"/>
              <a:t>ˈ</a:t>
            </a:r>
            <a:r>
              <a:rPr lang="en-US" sz="2400" dirty="0" err="1"/>
              <a:t>pɪn.pɔɪnt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Find out, discover</a:t>
            </a:r>
          </a:p>
          <a:p>
            <a:endParaRPr lang="en-US" sz="2400" dirty="0"/>
          </a:p>
          <a:p>
            <a:r>
              <a:rPr lang="en-US" sz="2400" dirty="0"/>
              <a:t>It is not possible to </a:t>
            </a:r>
            <a:r>
              <a:rPr lang="en-US" sz="2400" b="1" dirty="0">
                <a:solidFill>
                  <a:srgbClr val="FF0000"/>
                </a:solidFill>
              </a:rPr>
              <a:t>pinpoint</a:t>
            </a:r>
            <a:r>
              <a:rPr lang="en-US" sz="2400" dirty="0"/>
              <a:t> precisely the time of death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Emergency </a:t>
            </a:r>
            <a:r>
              <a:rPr lang="en-US" sz="2400" dirty="0"/>
              <a:t>workers at the site are still unable to</a:t>
            </a:r>
            <a:r>
              <a:rPr lang="en-US" sz="2400" b="1" dirty="0">
                <a:solidFill>
                  <a:srgbClr val="FF0000"/>
                </a:solidFill>
              </a:rPr>
              <a:t> pinpoint </a:t>
            </a:r>
            <a:r>
              <a:rPr lang="en-US" sz="2400" dirty="0"/>
              <a:t>the cause of the explosion.</a:t>
            </a:r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4286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0" y="4477884"/>
            <a:ext cx="6055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Let’s </a:t>
            </a:r>
            <a:r>
              <a:rPr lang="en-US" sz="2800" b="1" dirty="0">
                <a:solidFill>
                  <a:srgbClr val="FF0000"/>
                </a:solidFill>
              </a:rPr>
              <a:t>pinpoint</a:t>
            </a:r>
            <a:r>
              <a:rPr lang="en-US" sz="2800" dirty="0"/>
              <a:t> the </a:t>
            </a:r>
            <a:r>
              <a:rPr lang="en-US" sz="2800" dirty="0" smtClean="0"/>
              <a:t>cause of the problem!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6823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274">
              <a:srgbClr val="FFC00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6213" y="134928"/>
            <a:ext cx="556736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Possibility (N): /</a:t>
            </a:r>
            <a:r>
              <a:rPr lang="en-US" sz="2400" dirty="0"/>
              <a:t>ˌ</a:t>
            </a:r>
            <a:r>
              <a:rPr lang="en-US" sz="2400" dirty="0" err="1"/>
              <a:t>pɑ</a:t>
            </a:r>
            <a:r>
              <a:rPr lang="en-US" sz="2400" dirty="0"/>
              <a:t>ː.</a:t>
            </a:r>
            <a:r>
              <a:rPr lang="en-US" sz="2400" dirty="0" err="1"/>
              <a:t>səˈbɪl.ə.t̬i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Likely to happen</a:t>
            </a:r>
          </a:p>
          <a:p>
            <a:endParaRPr lang="en-US" sz="2400" dirty="0"/>
          </a:p>
          <a:p>
            <a:r>
              <a:rPr lang="en-US" sz="2400" dirty="0"/>
              <a:t>The forecast said that there's a </a:t>
            </a:r>
            <a:r>
              <a:rPr lang="en-US" sz="2400" b="1" dirty="0">
                <a:solidFill>
                  <a:srgbClr val="FF0000"/>
                </a:solidFill>
              </a:rPr>
              <a:t>possibility</a:t>
            </a:r>
            <a:r>
              <a:rPr lang="en-US" sz="2400" dirty="0"/>
              <a:t> of snow tonight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There's </a:t>
            </a:r>
            <a:r>
              <a:rPr lang="en-US" sz="2400" dirty="0"/>
              <a:t>a distinct </a:t>
            </a:r>
            <a:r>
              <a:rPr lang="en-US" sz="2400" b="1" dirty="0">
                <a:solidFill>
                  <a:srgbClr val="FF0000"/>
                </a:solidFill>
              </a:rPr>
              <a:t>possibility</a:t>
            </a:r>
            <a:r>
              <a:rPr lang="en-US" sz="2400" dirty="0"/>
              <a:t> (that) I'll be asked to give a speech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Is there any </a:t>
            </a:r>
            <a:r>
              <a:rPr lang="en-US" sz="2400" b="1" dirty="0">
                <a:solidFill>
                  <a:srgbClr val="FF0000"/>
                </a:solidFill>
              </a:rPr>
              <a:t>possibility</a:t>
            </a:r>
            <a:r>
              <a:rPr lang="en-US" sz="2400" dirty="0"/>
              <a:t> (that) you could pick me up from the station?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0"/>
            <a:ext cx="5791200" cy="4362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00800" y="4615934"/>
            <a:ext cx="5355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possibility </a:t>
            </a:r>
            <a:r>
              <a:rPr lang="en-US" sz="2400" dirty="0"/>
              <a:t>of making money?</a:t>
            </a:r>
          </a:p>
        </p:txBody>
      </p:sp>
    </p:spTree>
    <p:extLst>
      <p:ext uri="{BB962C8B-B14F-4D97-AF65-F5344CB8AC3E}">
        <p14:creationId xmlns:p14="http://schemas.microsoft.com/office/powerpoint/2010/main" val="2893087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" y="0"/>
            <a:ext cx="10160000" cy="6769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9213" y="23940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Power plant (N): /ˈ</a:t>
            </a:r>
            <a:r>
              <a:rPr lang="en-US" sz="2400" dirty="0" err="1"/>
              <a:t>paʊ.ɚ</a:t>
            </a:r>
            <a:r>
              <a:rPr lang="en-US" sz="2400" dirty="0"/>
              <a:t> ˌ</a:t>
            </a:r>
            <a:r>
              <a:rPr lang="en-US" sz="2400" dirty="0" err="1"/>
              <a:t>plænt</a:t>
            </a:r>
            <a:r>
              <a:rPr lang="en-US" sz="2400" dirty="0"/>
              <a:t>/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 power station</a:t>
            </a:r>
          </a:p>
        </p:txBody>
      </p:sp>
    </p:spTree>
    <p:extLst>
      <p:ext uri="{BB962C8B-B14F-4D97-AF65-F5344CB8AC3E}">
        <p14:creationId xmlns:p14="http://schemas.microsoft.com/office/powerpoint/2010/main" val="3447963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1937" y="116265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Precise (</a:t>
            </a:r>
            <a:r>
              <a:rPr lang="en-US" sz="2400" dirty="0" err="1" smtClean="0"/>
              <a:t>Adj</a:t>
            </a:r>
            <a:r>
              <a:rPr lang="en-US" sz="2400" dirty="0" smtClean="0"/>
              <a:t>): /</a:t>
            </a:r>
            <a:r>
              <a:rPr lang="en-US" sz="2400" dirty="0" err="1"/>
              <a:t>prəˈsaɪs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Exact and accurate</a:t>
            </a:r>
          </a:p>
          <a:p>
            <a:endParaRPr lang="en-US" sz="2400" dirty="0"/>
          </a:p>
          <a:p>
            <a:r>
              <a:rPr lang="en-US" sz="2400" dirty="0"/>
              <a:t>The bunker's</a:t>
            </a:r>
            <a:r>
              <a:rPr lang="en-US" sz="2400" b="1" dirty="0">
                <a:solidFill>
                  <a:srgbClr val="FF0000"/>
                </a:solidFill>
              </a:rPr>
              <a:t> precise </a:t>
            </a:r>
            <a:r>
              <a:rPr lang="en-US" sz="2400" dirty="0"/>
              <a:t>location is a closely guarded secret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He caught me at the </a:t>
            </a:r>
            <a:r>
              <a:rPr lang="en-US" sz="2400" b="1" dirty="0">
                <a:solidFill>
                  <a:srgbClr val="FF0000"/>
                </a:solidFill>
              </a:rPr>
              <a:t>precise </a:t>
            </a:r>
            <a:r>
              <a:rPr lang="en-US" sz="2400" dirty="0"/>
              <a:t>moment that I fainted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There was a good turnout for the meeting - twelve of us to be </a:t>
            </a:r>
            <a:r>
              <a:rPr lang="en-US" sz="2400" b="1" dirty="0">
                <a:solidFill>
                  <a:srgbClr val="FF0000"/>
                </a:solidFill>
              </a:rPr>
              <a:t>precise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0"/>
            <a:ext cx="61341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62950" y="5907763"/>
            <a:ext cx="29372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How </a:t>
            </a:r>
            <a:r>
              <a:rPr lang="en-US" sz="4000" b="1" dirty="0">
                <a:solidFill>
                  <a:srgbClr val="FF0000"/>
                </a:solidFill>
              </a:rPr>
              <a:t>precise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2446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E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3387" y="362367"/>
            <a:ext cx="52959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Probe (V): /</a:t>
            </a:r>
            <a:r>
              <a:rPr lang="en-US" sz="2400" dirty="0" err="1"/>
              <a:t>proʊb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Examine, try to discover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smtClean="0"/>
              <a:t>women </a:t>
            </a:r>
            <a:r>
              <a:rPr lang="en-US" sz="2400" b="1" dirty="0" smtClean="0">
                <a:solidFill>
                  <a:srgbClr val="FF0000"/>
                </a:solidFill>
              </a:rPr>
              <a:t>are probing</a:t>
            </a:r>
            <a:r>
              <a:rPr lang="en-US" sz="2400" dirty="0" smtClean="0"/>
              <a:t> </a:t>
            </a:r>
            <a:r>
              <a:rPr lang="en-US" sz="2400" dirty="0"/>
              <a:t>deep into </a:t>
            </a:r>
            <a:r>
              <a:rPr lang="en-US" sz="2400" dirty="0" smtClean="0"/>
              <a:t>the neighbors’ </a:t>
            </a:r>
            <a:r>
              <a:rPr lang="en-US" sz="2400" dirty="0"/>
              <a:t>private </a:t>
            </a:r>
            <a:r>
              <a:rPr lang="en-US" sz="2400" dirty="0" smtClean="0"/>
              <a:t>lives.</a:t>
            </a:r>
          </a:p>
          <a:p>
            <a:endParaRPr lang="en-US" sz="2400" dirty="0"/>
          </a:p>
          <a:p>
            <a:r>
              <a:rPr lang="en-US" sz="2400" dirty="0"/>
              <a:t>Detectives questioned him for hours, </a:t>
            </a:r>
            <a:r>
              <a:rPr lang="en-US" sz="2400" b="1" dirty="0">
                <a:solidFill>
                  <a:srgbClr val="FF0000"/>
                </a:solidFill>
              </a:rPr>
              <a:t>probing</a:t>
            </a:r>
            <a:r>
              <a:rPr lang="en-US" sz="2400" dirty="0"/>
              <a:t> for any inconsistencies in his story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They </a:t>
            </a:r>
            <a:r>
              <a:rPr lang="en-US" sz="2400" b="1" dirty="0">
                <a:solidFill>
                  <a:srgbClr val="FF0000"/>
                </a:solidFill>
              </a:rPr>
              <a:t>probed</a:t>
            </a:r>
            <a:r>
              <a:rPr lang="en-US" sz="2400" dirty="0"/>
              <a:t> in/into the mud with a special drill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3" y="692497"/>
            <a:ext cx="5919787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19400" y="239614"/>
            <a:ext cx="6096000" cy="25237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Range (N): /</a:t>
            </a:r>
            <a:r>
              <a:rPr lang="en-US" sz="2000" dirty="0" err="1"/>
              <a:t>reɪndʒ</a:t>
            </a:r>
            <a:r>
              <a:rPr lang="en-US" sz="2000" dirty="0" smtClean="0"/>
              <a:t>/</a:t>
            </a:r>
          </a:p>
          <a:p>
            <a:endParaRPr lang="en-US" sz="2000" dirty="0" smtClean="0"/>
          </a:p>
          <a:p>
            <a:r>
              <a:rPr lang="en-US" sz="2000" dirty="0"/>
              <a:t>a set of similar things: </a:t>
            </a:r>
          </a:p>
          <a:p>
            <a:endParaRPr lang="en-US" sz="2000" dirty="0"/>
          </a:p>
          <a:p>
            <a:r>
              <a:rPr lang="en-US" sz="2000" dirty="0"/>
              <a:t>I offered her a </a:t>
            </a:r>
            <a:r>
              <a:rPr lang="en-US" sz="2000" b="1" dirty="0">
                <a:solidFill>
                  <a:srgbClr val="FF0000"/>
                </a:solidFill>
              </a:rPr>
              <a:t>range</a:t>
            </a:r>
            <a:r>
              <a:rPr lang="en-US" sz="2000" dirty="0"/>
              <a:t> of options.</a:t>
            </a:r>
          </a:p>
          <a:p>
            <a:endParaRPr lang="en-US" sz="2000" dirty="0"/>
          </a:p>
          <a:p>
            <a:r>
              <a:rPr lang="en-US" sz="2000" dirty="0"/>
              <a:t>There is a wide/whole </a:t>
            </a:r>
            <a:r>
              <a:rPr lang="en-US" sz="2000" b="1" dirty="0">
                <a:solidFill>
                  <a:srgbClr val="FF0000"/>
                </a:solidFill>
              </a:rPr>
              <a:t>range</a:t>
            </a:r>
            <a:r>
              <a:rPr lang="en-US" sz="2000" dirty="0"/>
              <a:t> of opinions on this issue.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2562224"/>
            <a:ext cx="8220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44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774" y="243512"/>
            <a:ext cx="39243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Reliance (N): /</a:t>
            </a:r>
            <a:r>
              <a:rPr lang="en-US" sz="2400" dirty="0" err="1"/>
              <a:t>rɪˈlaɪ.əns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/>
              <a:t>The state of depending on or trusting in something or someone: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The region's </a:t>
            </a:r>
            <a:r>
              <a:rPr lang="en-US" sz="2400" b="1" dirty="0">
                <a:solidFill>
                  <a:srgbClr val="FF0000"/>
                </a:solidFill>
              </a:rPr>
              <a:t>reliance</a:t>
            </a:r>
            <a:r>
              <a:rPr lang="en-US" sz="2400" dirty="0"/>
              <a:t> on tourism is unwise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You place too much </a:t>
            </a:r>
            <a:r>
              <a:rPr lang="en-US" sz="2400" b="1" dirty="0">
                <a:solidFill>
                  <a:srgbClr val="FF0000"/>
                </a:solidFill>
              </a:rPr>
              <a:t>reliance</a:t>
            </a:r>
            <a:r>
              <a:rPr lang="en-US" sz="2400" dirty="0"/>
              <a:t> on her ideas and expertise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pPr algn="just"/>
            <a:r>
              <a:rPr lang="en-US" sz="2400" dirty="0"/>
              <a:t>My </a:t>
            </a:r>
            <a:r>
              <a:rPr lang="en-US" sz="2400" b="1" dirty="0">
                <a:solidFill>
                  <a:srgbClr val="FF0000"/>
                </a:solidFill>
              </a:rPr>
              <a:t>reliance</a:t>
            </a:r>
            <a:r>
              <a:rPr lang="en-US" sz="2400" dirty="0"/>
              <a:t> on my grandmother’s </a:t>
            </a:r>
            <a:r>
              <a:rPr lang="en-US" sz="2400" dirty="0" smtClean="0"/>
              <a:t>prayers </a:t>
            </a:r>
            <a:r>
              <a:rPr lang="en-US" sz="2400" dirty="0"/>
              <a:t>is definite.</a:t>
            </a:r>
          </a:p>
          <a:p>
            <a:endParaRPr lang="en-US" sz="2400" dirty="0"/>
          </a:p>
        </p:txBody>
      </p:sp>
      <p:pic>
        <p:nvPicPr>
          <p:cNvPr id="4" name="Picture 2" descr="C:\Users\MSI\Desktop\pics\Screenshot_20200408-232644_Inst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8" y="0"/>
            <a:ext cx="77200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F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924" y="217795"/>
            <a:ext cx="59674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Antiquity (N): /</a:t>
            </a:r>
            <a:r>
              <a:rPr lang="en-US" sz="2400" dirty="0" err="1"/>
              <a:t>ænˈtɪk.wə.t̬i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</a:t>
            </a:r>
            <a:r>
              <a:rPr lang="en-US" sz="2400" dirty="0" smtClean="0"/>
              <a:t>he distant </a:t>
            </a:r>
            <a:r>
              <a:rPr lang="en-US" sz="2400" dirty="0"/>
              <a:t>past (= a </a:t>
            </a:r>
            <a:r>
              <a:rPr lang="en-US" sz="2400" dirty="0" smtClean="0"/>
              <a:t>long time ago)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Borage has </a:t>
            </a:r>
            <a:r>
              <a:rPr lang="en-US" sz="2400" dirty="0"/>
              <a:t>been used for </a:t>
            </a:r>
            <a:r>
              <a:rPr lang="en-US" sz="2400" dirty="0" smtClean="0"/>
              <a:t>medicinal purposes since </a:t>
            </a:r>
            <a:r>
              <a:rPr lang="en-US" sz="2400" b="1" dirty="0">
                <a:solidFill>
                  <a:srgbClr val="FF0000"/>
                </a:solidFill>
              </a:rPr>
              <a:t>antiquity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pPr algn="just"/>
            <a:r>
              <a:rPr lang="en-US" sz="2400" dirty="0"/>
              <a:t>Before </a:t>
            </a:r>
            <a:r>
              <a:rPr lang="en-US" sz="2400" dirty="0" smtClean="0"/>
              <a:t>creating </a:t>
            </a:r>
            <a:r>
              <a:rPr lang="en-US" sz="2400" dirty="0"/>
              <a:t>this </a:t>
            </a:r>
            <a:r>
              <a:rPr lang="en-US" sz="2400" dirty="0" smtClean="0"/>
              <a:t>sculpture, </a:t>
            </a:r>
            <a:r>
              <a:rPr lang="en-US" sz="2400" dirty="0"/>
              <a:t>she </a:t>
            </a:r>
            <a:r>
              <a:rPr lang="en-US" sz="2400" dirty="0" smtClean="0"/>
              <a:t>studied </a:t>
            </a:r>
            <a:r>
              <a:rPr lang="en-US" sz="2400" dirty="0"/>
              <a:t>all the </a:t>
            </a:r>
            <a:r>
              <a:rPr lang="en-US" sz="2400" dirty="0" smtClean="0"/>
              <a:t>masterpieces </a:t>
            </a:r>
            <a:r>
              <a:rPr lang="en-US" sz="2400" dirty="0"/>
              <a:t>of </a:t>
            </a:r>
            <a:r>
              <a:rPr lang="en-US" sz="2400" dirty="0" smtClean="0"/>
              <a:t>classical </a:t>
            </a:r>
            <a:r>
              <a:rPr lang="en-US" sz="2400" b="1" dirty="0">
                <a:solidFill>
                  <a:srgbClr val="FF0000"/>
                </a:solidFill>
              </a:rPr>
              <a:t>antiquity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1" y="0"/>
            <a:ext cx="5505450" cy="5329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15176" y="5534174"/>
            <a:ext cx="44148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Kermit has been interested in growing plants since </a:t>
            </a:r>
            <a:r>
              <a:rPr lang="en-US" sz="2000" b="1" dirty="0">
                <a:solidFill>
                  <a:srgbClr val="FF0000"/>
                </a:solidFill>
              </a:rPr>
              <a:t>antiquity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04720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5738" y="69829"/>
            <a:ext cx="4000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Remote (</a:t>
            </a:r>
            <a:r>
              <a:rPr lang="en-US" sz="2400" dirty="0" err="1" smtClean="0"/>
              <a:t>Adj</a:t>
            </a:r>
            <a:r>
              <a:rPr lang="en-US" sz="2400" dirty="0" smtClean="0"/>
              <a:t>):</a:t>
            </a:r>
            <a:r>
              <a:rPr lang="en-US" sz="2400" dirty="0"/>
              <a:t> </a:t>
            </a:r>
            <a:r>
              <a:rPr lang="en-US" sz="2400" dirty="0" smtClean="0"/>
              <a:t>/</a:t>
            </a:r>
            <a:r>
              <a:rPr lang="en-US" sz="2400" dirty="0" err="1"/>
              <a:t>rɪˈmoʊt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Distant, far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Remote</a:t>
            </a:r>
            <a:r>
              <a:rPr lang="en-US" sz="2400" dirty="0" smtClean="0"/>
              <a:t> </a:t>
            </a:r>
            <a:r>
              <a:rPr lang="en-US" sz="2400" dirty="0"/>
              <a:t>galaxies</a:t>
            </a:r>
          </a:p>
          <a:p>
            <a:endParaRPr lang="en-US" sz="2400" dirty="0"/>
          </a:p>
          <a:p>
            <a:r>
              <a:rPr lang="en-US" sz="2400" dirty="0"/>
              <a:t>They live in a </a:t>
            </a:r>
            <a:r>
              <a:rPr lang="en-US" sz="2400" b="1" dirty="0">
                <a:solidFill>
                  <a:srgbClr val="FF0000"/>
                </a:solidFill>
              </a:rPr>
              <a:t>remote</a:t>
            </a:r>
            <a:r>
              <a:rPr lang="en-US" sz="2400" dirty="0"/>
              <a:t> corner of </a:t>
            </a:r>
            <a:r>
              <a:rPr lang="en-US" sz="2400" dirty="0" smtClean="0"/>
              <a:t>the country, </a:t>
            </a:r>
            <a:r>
              <a:rPr lang="en-US" sz="2400" dirty="0"/>
              <a:t>miles from the nearest shop.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10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0511" y="330578"/>
            <a:ext cx="5624513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Requirement (N): /</a:t>
            </a:r>
            <a:r>
              <a:rPr lang="en-US" sz="2400" dirty="0" err="1"/>
              <a:t>rɪˈkwaɪr.mənt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something </a:t>
            </a:r>
            <a:r>
              <a:rPr lang="en-US" sz="2400" dirty="0"/>
              <a:t>that you must do, or something you need: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A good degree is a minimum </a:t>
            </a:r>
            <a:r>
              <a:rPr lang="en-US" sz="2400" b="1" dirty="0">
                <a:solidFill>
                  <a:srgbClr val="FF0000"/>
                </a:solidFill>
              </a:rPr>
              <a:t>requirement </a:t>
            </a:r>
            <a:r>
              <a:rPr lang="en-US" sz="2400" dirty="0"/>
              <a:t>for many jobs.</a:t>
            </a:r>
          </a:p>
          <a:p>
            <a:endParaRPr lang="en-US" sz="2400" dirty="0"/>
          </a:p>
          <a:p>
            <a:r>
              <a:rPr lang="en-US" sz="2400" dirty="0"/>
              <a:t>It is a legal </a:t>
            </a:r>
            <a:r>
              <a:rPr lang="en-US" sz="2400" b="1" dirty="0">
                <a:solidFill>
                  <a:srgbClr val="FF0000"/>
                </a:solidFill>
              </a:rPr>
              <a:t>requirement</a:t>
            </a:r>
            <a:r>
              <a:rPr lang="en-US" sz="2400" dirty="0"/>
              <a:t> that you have insurance for your car.</a:t>
            </a:r>
          </a:p>
          <a:p>
            <a:endParaRPr lang="en-US" sz="2400" dirty="0"/>
          </a:p>
          <a:p>
            <a:pPr algn="just"/>
            <a:r>
              <a:rPr lang="en-US" sz="2400" dirty="0"/>
              <a:t>Students who fail to meet the </a:t>
            </a:r>
            <a:r>
              <a:rPr lang="en-US" sz="2400" b="1" dirty="0">
                <a:solidFill>
                  <a:srgbClr val="FF0000"/>
                </a:solidFill>
              </a:rPr>
              <a:t>requirements </a:t>
            </a:r>
            <a:r>
              <a:rPr lang="en-US" sz="2400" dirty="0"/>
              <a:t>(of the course) will fail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8637"/>
            <a:ext cx="5715000" cy="4486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9387" y="5218277"/>
            <a:ext cx="555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Cooperation is a </a:t>
            </a:r>
            <a:r>
              <a:rPr lang="en-US" sz="2400" b="1" dirty="0">
                <a:solidFill>
                  <a:srgbClr val="FF0000"/>
                </a:solidFill>
              </a:rPr>
              <a:t>requirement</a:t>
            </a:r>
            <a:r>
              <a:rPr lang="en-US" sz="2400" dirty="0"/>
              <a:t> for </a:t>
            </a:r>
            <a:r>
              <a:rPr lang="en-US" sz="2400" dirty="0" smtClean="0"/>
              <a:t>housecleaning!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9053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076" y="246013"/>
            <a:ext cx="316706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Reusable (</a:t>
            </a:r>
            <a:r>
              <a:rPr lang="en-US" sz="2400" dirty="0" err="1" smtClean="0"/>
              <a:t>Adj</a:t>
            </a:r>
            <a:r>
              <a:rPr lang="en-US" sz="2400" dirty="0" smtClean="0"/>
              <a:t>): /</a:t>
            </a:r>
            <a:r>
              <a:rPr lang="en-US" sz="2400" dirty="0"/>
              <a:t>ˌ</a:t>
            </a:r>
            <a:r>
              <a:rPr lang="en-US" sz="2400" dirty="0" err="1"/>
              <a:t>ri</a:t>
            </a:r>
            <a:r>
              <a:rPr lang="en-US" sz="2400" dirty="0"/>
              <a:t>ːˈ</a:t>
            </a:r>
            <a:r>
              <a:rPr lang="en-US" sz="2400" dirty="0" err="1"/>
              <a:t>ju</a:t>
            </a:r>
            <a:r>
              <a:rPr lang="en-US" sz="2400" dirty="0"/>
              <a:t>ː.</a:t>
            </a:r>
            <a:r>
              <a:rPr lang="en-US" sz="2400" dirty="0" err="1"/>
              <a:t>zə.bəl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Able </a:t>
            </a:r>
            <a:r>
              <a:rPr lang="en-US" sz="2400" dirty="0"/>
              <a:t>to be used more than once: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Reusable</a:t>
            </a:r>
            <a:r>
              <a:rPr lang="en-US" sz="2400" dirty="0" smtClean="0"/>
              <a:t> </a:t>
            </a:r>
            <a:r>
              <a:rPr lang="en-US" sz="2400" dirty="0"/>
              <a:t>packaging</a:t>
            </a:r>
          </a:p>
          <a:p>
            <a:endParaRPr lang="en-US" sz="2400" dirty="0"/>
          </a:p>
          <a:p>
            <a:r>
              <a:rPr lang="en-US" sz="2400" dirty="0"/>
              <a:t>I always carry a </a:t>
            </a:r>
            <a:r>
              <a:rPr lang="en-US" sz="2400" b="1" dirty="0">
                <a:solidFill>
                  <a:srgbClr val="FF0000"/>
                </a:solidFill>
              </a:rPr>
              <a:t>reusable</a:t>
            </a:r>
            <a:r>
              <a:rPr lang="en-US" sz="2400" dirty="0"/>
              <a:t> shopping bag.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0"/>
            <a:ext cx="8591550" cy="6705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06337" y="117426"/>
            <a:ext cx="2633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Reusable</a:t>
            </a:r>
            <a:r>
              <a:rPr lang="en-US" sz="2800" dirty="0"/>
              <a:t> </a:t>
            </a:r>
            <a:r>
              <a:rPr lang="en-US" sz="2800" dirty="0" smtClean="0"/>
              <a:t>bottles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7832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7663" y="254764"/>
            <a:ext cx="342423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Ring (N): /</a:t>
            </a:r>
            <a:r>
              <a:rPr lang="en-US" sz="2400" dirty="0" err="1"/>
              <a:t>rɪŋ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A </a:t>
            </a:r>
            <a:r>
              <a:rPr lang="en-US" sz="2400" dirty="0"/>
              <a:t>circle of any material, or any group of things or people in a circular shape or arrangement: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The game involved throwing metal</a:t>
            </a:r>
            <a:r>
              <a:rPr lang="en-US" sz="2400" b="1" dirty="0">
                <a:solidFill>
                  <a:srgbClr val="FF0000"/>
                </a:solidFill>
              </a:rPr>
              <a:t> rings </a:t>
            </a:r>
            <a:r>
              <a:rPr lang="en-US" sz="2400" dirty="0"/>
              <a:t>over a stick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smtClean="0"/>
              <a:t>students </a:t>
            </a:r>
            <a:r>
              <a:rPr lang="en-US" sz="2400" dirty="0"/>
              <a:t>sat in a </a:t>
            </a:r>
            <a:r>
              <a:rPr lang="en-US" sz="2400" b="1" dirty="0">
                <a:solidFill>
                  <a:srgbClr val="FF0000"/>
                </a:solidFill>
              </a:rPr>
              <a:t>ring</a:t>
            </a:r>
            <a:r>
              <a:rPr lang="en-US" sz="2400" dirty="0"/>
              <a:t> around the teacher.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12" y="0"/>
            <a:ext cx="7634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78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24363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62440" y="429697"/>
            <a:ext cx="2264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Spaceflight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39" y="0"/>
            <a:ext cx="594836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74210" y="429697"/>
            <a:ext cx="2146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Spacecraft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44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151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6628" y="286821"/>
            <a:ext cx="1154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Rocket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57769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504312" y="379154"/>
            <a:ext cx="1531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Shuttle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12055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3619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64135" y="386834"/>
            <a:ext cx="1726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Satellite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00" y="0"/>
            <a:ext cx="58301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19030" y="386834"/>
            <a:ext cx="2835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Long-distance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46605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7500" y="1302354"/>
            <a:ext cx="46815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Schedule (N): /</a:t>
            </a:r>
            <a:r>
              <a:rPr lang="en-US" sz="2400" dirty="0"/>
              <a:t>ˈ</a:t>
            </a:r>
            <a:r>
              <a:rPr lang="en-US" sz="2400" dirty="0" err="1"/>
              <a:t>skedʒ.uːl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Timetable, plan</a:t>
            </a:r>
          </a:p>
          <a:p>
            <a:endParaRPr lang="en-US" sz="2400" dirty="0"/>
          </a:p>
          <a:p>
            <a:r>
              <a:rPr lang="en-US" sz="2400" dirty="0"/>
              <a:t>a hectic/tight (= very busy) </a:t>
            </a:r>
            <a:r>
              <a:rPr lang="en-US" sz="2400" b="1" dirty="0" smtClean="0">
                <a:solidFill>
                  <a:srgbClr val="FF0000"/>
                </a:solidFill>
              </a:rPr>
              <a:t>schedule</a:t>
            </a:r>
          </a:p>
          <a:p>
            <a:endParaRPr lang="en-US" sz="2400" dirty="0"/>
          </a:p>
          <a:p>
            <a:r>
              <a:rPr lang="en-US" sz="2400" dirty="0"/>
              <a:t>Everything went according to </a:t>
            </a:r>
            <a:r>
              <a:rPr lang="en-US" sz="2400" b="1" dirty="0">
                <a:solidFill>
                  <a:srgbClr val="FF0000"/>
                </a:solidFill>
              </a:rPr>
              <a:t>schedule</a:t>
            </a:r>
            <a:r>
              <a:rPr lang="en-US" sz="2400" dirty="0"/>
              <a:t> (= as had been planned).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4" y="0"/>
            <a:ext cx="684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1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488" y="388621"/>
            <a:ext cx="591026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Simultaneously (</a:t>
            </a:r>
            <a:r>
              <a:rPr lang="en-US" sz="2400" dirty="0" err="1" smtClean="0"/>
              <a:t>Adv</a:t>
            </a:r>
            <a:r>
              <a:rPr lang="en-US" sz="2400" dirty="0" smtClean="0"/>
              <a:t>): /</a:t>
            </a:r>
            <a:r>
              <a:rPr lang="en-US" sz="2400" dirty="0"/>
              <a:t>ˌsaɪ.məlˈteɪ.ni.əs.li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Happening </a:t>
            </a:r>
            <a:r>
              <a:rPr lang="en-US" sz="2400" dirty="0"/>
              <a:t>or being done at exactly the same time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Two </a:t>
            </a:r>
            <a:r>
              <a:rPr lang="en-US" sz="2400" dirty="0" smtClean="0"/>
              <a:t>students </a:t>
            </a:r>
            <a:r>
              <a:rPr lang="en-US" sz="2400" dirty="0"/>
              <a:t>answered the teacher's question </a:t>
            </a:r>
            <a:r>
              <a:rPr lang="en-US" sz="2400" b="1" dirty="0">
                <a:solidFill>
                  <a:srgbClr val="FF0000"/>
                </a:solidFill>
              </a:rPr>
              <a:t>simultaneously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The network was broadcasting four games </a:t>
            </a:r>
            <a:r>
              <a:rPr lang="en-US" sz="2400" b="1" dirty="0">
                <a:solidFill>
                  <a:srgbClr val="FF0000"/>
                </a:solidFill>
              </a:rPr>
              <a:t>simultaneously </a:t>
            </a:r>
            <a:r>
              <a:rPr lang="en-US" sz="2400" dirty="0"/>
              <a:t>across the country.</a:t>
            </a:r>
          </a:p>
          <a:p>
            <a:endParaRPr lang="en-US" sz="2400" dirty="0"/>
          </a:p>
          <a:p>
            <a:r>
              <a:rPr lang="en-US" sz="2400" dirty="0"/>
              <a:t>She was cooking a meal while </a:t>
            </a:r>
            <a:r>
              <a:rPr lang="en-US" sz="2400" b="1" dirty="0">
                <a:solidFill>
                  <a:srgbClr val="FF0000"/>
                </a:solidFill>
              </a:rPr>
              <a:t>simultaneously</a:t>
            </a:r>
            <a:r>
              <a:rPr lang="en-US" sz="2400" dirty="0"/>
              <a:t> holding a business meeting via her mobile phone.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8" y="567661"/>
            <a:ext cx="6005512" cy="5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85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2831544"/>
          </a:xfrm>
          <a:prstGeom prst="rect">
            <a:avLst/>
          </a:prstGeom>
          <a:pattFill prst="pct7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sz="2000" dirty="0" smtClean="0"/>
              <a:t>Surveillance (N): /</a:t>
            </a:r>
            <a:r>
              <a:rPr lang="en-US" sz="2000" dirty="0" err="1"/>
              <a:t>sɚˈveɪ.ləns</a:t>
            </a:r>
            <a:r>
              <a:rPr lang="en-US" sz="2000" dirty="0" smtClean="0"/>
              <a:t>/</a:t>
            </a:r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careful watching of a person or place, especially by the police or army, because of a crime that has happened or is expected: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The police have kept the </a:t>
            </a:r>
            <a:r>
              <a:rPr lang="en-US" sz="2000" dirty="0" smtClean="0"/>
              <a:t>station </a:t>
            </a:r>
            <a:r>
              <a:rPr lang="en-US" sz="2000" dirty="0"/>
              <a:t>under </a:t>
            </a:r>
            <a:r>
              <a:rPr lang="en-US" sz="2000" b="1" dirty="0">
                <a:solidFill>
                  <a:srgbClr val="FF0000"/>
                </a:solidFill>
              </a:rPr>
              <a:t>surveillance</a:t>
            </a:r>
            <a:r>
              <a:rPr lang="en-US" sz="2000" dirty="0"/>
              <a:t> because of suspected illegal drug activity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More banks are now installing </a:t>
            </a:r>
            <a:r>
              <a:rPr lang="en-US" sz="2000" b="1" dirty="0">
                <a:solidFill>
                  <a:srgbClr val="FF0000"/>
                </a:solidFill>
              </a:rPr>
              <a:t>surveillance</a:t>
            </a:r>
            <a:r>
              <a:rPr lang="en-US" sz="2000" dirty="0"/>
              <a:t> cameras.</a:t>
            </a:r>
          </a:p>
          <a:p>
            <a:endParaRPr lang="en-US" dirty="0"/>
          </a:p>
        </p:txBody>
      </p:sp>
      <p:pic>
        <p:nvPicPr>
          <p:cNvPr id="4" name="Picture 2" descr="C:\Users\MSI\Desktop\pics\Screenshot_20200408-233608_Inst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2585323"/>
            <a:ext cx="6119812" cy="427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5324"/>
            <a:ext cx="6072188" cy="42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3375" y="0"/>
            <a:ext cx="4838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Arch (V): /</a:t>
            </a:r>
            <a:r>
              <a:rPr lang="en-US" sz="2400" dirty="0" err="1"/>
              <a:t>ɑːrtʃ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To </a:t>
            </a:r>
            <a:r>
              <a:rPr lang="en-US" sz="2400" dirty="0"/>
              <a:t>make the </a:t>
            </a:r>
            <a:r>
              <a:rPr lang="en-US" sz="2400" dirty="0" smtClean="0"/>
              <a:t>shape </a:t>
            </a:r>
            <a:r>
              <a:rPr lang="en-US" sz="2400" dirty="0"/>
              <a:t>of an arch: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Trees </a:t>
            </a:r>
            <a:r>
              <a:rPr lang="en-US" sz="2400" b="1" dirty="0">
                <a:solidFill>
                  <a:srgbClr val="FF0000"/>
                </a:solidFill>
              </a:rPr>
              <a:t>arch</a:t>
            </a:r>
            <a:r>
              <a:rPr lang="en-US" sz="2400" dirty="0"/>
              <a:t> over the </a:t>
            </a:r>
            <a:r>
              <a:rPr lang="en-US" sz="2400" dirty="0" smtClean="0"/>
              <a:t>river.</a:t>
            </a:r>
          </a:p>
          <a:p>
            <a:endParaRPr lang="en-US" sz="2400" dirty="0"/>
          </a:p>
          <a:p>
            <a:r>
              <a:rPr lang="en-US" sz="2400" dirty="0" smtClean="0"/>
              <a:t>The employer’s eyebrows </a:t>
            </a:r>
            <a:r>
              <a:rPr lang="en-US" sz="2400" b="1" dirty="0">
                <a:solidFill>
                  <a:srgbClr val="FF0000"/>
                </a:solidFill>
              </a:rPr>
              <a:t>arched</a:t>
            </a:r>
            <a:r>
              <a:rPr lang="en-US" sz="2400" dirty="0"/>
              <a:t> in </a:t>
            </a:r>
            <a:r>
              <a:rPr lang="en-US" sz="2400" dirty="0" smtClean="0"/>
              <a:t>contempt.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88" y="0"/>
            <a:ext cx="669131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9" y="3300412"/>
            <a:ext cx="4086292" cy="33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57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B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8047" y="141626"/>
            <a:ext cx="510063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Terrain (N): /</a:t>
            </a:r>
            <a:r>
              <a:rPr lang="en-US" sz="2400" dirty="0" err="1"/>
              <a:t>təˈreɪn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/>
              <a:t>an area of land, when considering its natural features: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The car handles particularly well on rough </a:t>
            </a:r>
            <a:r>
              <a:rPr lang="en-US" sz="2400" b="1" dirty="0">
                <a:solidFill>
                  <a:srgbClr val="FF0000"/>
                </a:solidFill>
              </a:rPr>
              <a:t>terrain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5" y="1494520"/>
            <a:ext cx="6594249" cy="48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4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226" y="528638"/>
            <a:ext cx="5181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Troop (N): /</a:t>
            </a:r>
            <a:r>
              <a:rPr lang="en-US" sz="2000" dirty="0" err="1"/>
              <a:t>truːp</a:t>
            </a:r>
            <a:r>
              <a:rPr lang="en-US" sz="2000" dirty="0" smtClean="0"/>
              <a:t>/</a:t>
            </a:r>
          </a:p>
          <a:p>
            <a:endParaRPr lang="en-US" sz="2000" dirty="0" smtClean="0"/>
          </a:p>
          <a:p>
            <a:r>
              <a:rPr lang="en-US" sz="2000" dirty="0" smtClean="0"/>
              <a:t>Soldiers </a:t>
            </a:r>
            <a:r>
              <a:rPr lang="en-US" sz="2000" dirty="0"/>
              <a:t>on duty in a large group: </a:t>
            </a:r>
          </a:p>
          <a:p>
            <a:endParaRPr lang="en-US" sz="2000" dirty="0"/>
          </a:p>
          <a:p>
            <a:r>
              <a:rPr lang="en-US" sz="2000" dirty="0"/>
              <a:t>Traditionally, United Nations </a:t>
            </a:r>
            <a:r>
              <a:rPr lang="en-US" sz="2000" b="1" dirty="0">
                <a:solidFill>
                  <a:srgbClr val="FF0000"/>
                </a:solidFill>
              </a:rPr>
              <a:t>troops </a:t>
            </a:r>
            <a:r>
              <a:rPr lang="en-US" sz="2000" dirty="0"/>
              <a:t>have been deployed only in a peacekeeping role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The major powers have said they will not send in ground </a:t>
            </a:r>
            <a:r>
              <a:rPr lang="en-US" sz="2000" b="1" dirty="0">
                <a:solidFill>
                  <a:srgbClr val="FF0000"/>
                </a:solidFill>
              </a:rPr>
              <a:t>troops </a:t>
            </a:r>
            <a:r>
              <a:rPr lang="en-US" sz="2000" dirty="0"/>
              <a:t>(= soldiers who fight on land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All</a:t>
            </a:r>
            <a:r>
              <a:rPr lang="en-US" sz="2000" b="1" dirty="0">
                <a:solidFill>
                  <a:srgbClr val="FF0000"/>
                </a:solidFill>
              </a:rPr>
              <a:t> troops </a:t>
            </a:r>
            <a:r>
              <a:rPr lang="en-US" sz="2000" dirty="0"/>
              <a:t>will be withdrawn by the end of the year.</a:t>
            </a:r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4" y="2986086"/>
            <a:ext cx="6162675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47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2078" y="176004"/>
            <a:ext cx="393609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Velocity (N): /</a:t>
            </a:r>
            <a:r>
              <a:rPr lang="en-US" sz="2400" dirty="0" err="1"/>
              <a:t>vəˈlɑ</a:t>
            </a:r>
            <a:r>
              <a:rPr lang="en-US" sz="2400" dirty="0"/>
              <a:t>ː.</a:t>
            </a:r>
            <a:r>
              <a:rPr lang="en-US" sz="2400" dirty="0" err="1"/>
              <a:t>sə.t̬i</a:t>
            </a:r>
            <a:r>
              <a:rPr lang="en-US" sz="2400" dirty="0" smtClean="0"/>
              <a:t>/</a:t>
            </a:r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speed at which an object is travelling: </a:t>
            </a:r>
          </a:p>
          <a:p>
            <a:endParaRPr lang="en-US" sz="2400" dirty="0"/>
          </a:p>
          <a:p>
            <a:r>
              <a:rPr lang="en-US" sz="2400" dirty="0"/>
              <a:t>Light travels at the highest achievable </a:t>
            </a:r>
            <a:r>
              <a:rPr lang="en-US" sz="2400" b="1" dirty="0">
                <a:solidFill>
                  <a:srgbClr val="FF0000"/>
                </a:solidFill>
              </a:rPr>
              <a:t>velocity</a:t>
            </a:r>
            <a:r>
              <a:rPr lang="en-US" sz="2400" dirty="0"/>
              <a:t> in the universe.</a:t>
            </a:r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701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8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44259" cy="2830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5556" y="115371"/>
            <a:ext cx="1895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Reevaluation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17" y="3173604"/>
            <a:ext cx="5743583" cy="32575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68525" y="3349172"/>
            <a:ext cx="1294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Antenna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696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894" y="343971"/>
            <a:ext cx="5392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Pick up</a:t>
            </a:r>
            <a:r>
              <a:rPr lang="en-US" sz="28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receive electronic signals 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712380" y="154033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People were able to 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pick up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satellite signals on their antennas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4304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71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0"/>
            <a:ext cx="4333874" cy="68763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99315" y="96678"/>
            <a:ext cx="4152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Chitgar lake is an </a:t>
            </a:r>
            <a:r>
              <a:rPr lang="en-US" sz="2400" b="1" dirty="0">
                <a:solidFill>
                  <a:schemeClr val="bg1"/>
                </a:solidFill>
              </a:rPr>
              <a:t>artificial </a:t>
            </a:r>
            <a:r>
              <a:rPr lang="en-US" sz="2400" b="1" dirty="0" smtClean="0">
                <a:solidFill>
                  <a:schemeClr val="bg1"/>
                </a:solidFill>
              </a:rPr>
              <a:t>lake!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611153"/>
            <a:ext cx="32225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Artificial (</a:t>
            </a:r>
            <a:r>
              <a:rPr lang="en-US" sz="2400" dirty="0" err="1" smtClean="0"/>
              <a:t>Adj</a:t>
            </a:r>
            <a:r>
              <a:rPr lang="en-US" sz="2400" dirty="0" smtClean="0"/>
              <a:t>): /</a:t>
            </a:r>
            <a:r>
              <a:rPr lang="en-US" sz="2400" dirty="0"/>
              <a:t>ˌ</a:t>
            </a:r>
            <a:r>
              <a:rPr lang="en-US" sz="2400" dirty="0" err="1"/>
              <a:t>ɑːr.t̬əˈfɪʃ.əl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r>
              <a:rPr lang="en-US" sz="2400" dirty="0" smtClean="0"/>
              <a:t>Man-made, not natural: </a:t>
            </a:r>
          </a:p>
          <a:p>
            <a:endParaRPr lang="en-US" sz="2400" dirty="0"/>
          </a:p>
          <a:p>
            <a:r>
              <a:rPr lang="en-US" sz="2400" dirty="0" smtClean="0"/>
              <a:t>An </a:t>
            </a:r>
            <a:r>
              <a:rPr lang="en-US" sz="2400" dirty="0"/>
              <a:t>artificial </a:t>
            </a:r>
            <a:r>
              <a:rPr lang="en-US" sz="2400" dirty="0" smtClean="0"/>
              <a:t>heart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0"/>
            <a:ext cx="451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0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988" y="494437"/>
            <a:ext cx="40100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Astronaut (N): /</a:t>
            </a:r>
            <a:r>
              <a:rPr lang="en-US" sz="2400" dirty="0"/>
              <a:t>ˈ</a:t>
            </a:r>
            <a:r>
              <a:rPr lang="en-US" sz="2400" dirty="0" err="1"/>
              <a:t>æs.trə.nɑːt</a:t>
            </a:r>
            <a:r>
              <a:rPr lang="en-US" sz="2400" dirty="0" smtClean="0"/>
              <a:t>/</a:t>
            </a:r>
          </a:p>
          <a:p>
            <a:endParaRPr lang="en-US" sz="2400" dirty="0"/>
          </a:p>
          <a:p>
            <a:pPr algn="just"/>
            <a:r>
              <a:rPr lang="en-US" sz="2400" dirty="0" smtClean="0"/>
              <a:t>A person </a:t>
            </a:r>
            <a:r>
              <a:rPr lang="en-US" sz="2400" dirty="0"/>
              <a:t>who has been </a:t>
            </a:r>
            <a:r>
              <a:rPr lang="en-US" sz="2400" dirty="0" smtClean="0"/>
              <a:t>trained </a:t>
            </a:r>
            <a:r>
              <a:rPr lang="en-US" sz="2400" dirty="0"/>
              <a:t>for </a:t>
            </a:r>
            <a:r>
              <a:rPr lang="en-US" sz="2400" dirty="0" smtClean="0"/>
              <a:t>travelling in space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88" y="0"/>
            <a:ext cx="6691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3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7637" y="11537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Attach (V): /</a:t>
            </a:r>
            <a:r>
              <a:rPr lang="en-US" dirty="0" err="1"/>
              <a:t>əˈtætʃ</a:t>
            </a:r>
            <a:r>
              <a:rPr lang="en-US" dirty="0" smtClean="0"/>
              <a:t>/</a:t>
            </a:r>
          </a:p>
          <a:p>
            <a:endParaRPr lang="en-US" dirty="0"/>
          </a:p>
          <a:p>
            <a:r>
              <a:rPr lang="en-US" dirty="0" smtClean="0"/>
              <a:t>Join, connect</a:t>
            </a:r>
          </a:p>
          <a:p>
            <a:endParaRPr lang="en-US" dirty="0"/>
          </a:p>
          <a:p>
            <a:r>
              <a:rPr lang="en-US" dirty="0" smtClean="0"/>
              <a:t>I </a:t>
            </a:r>
            <a:r>
              <a:rPr lang="en-US" b="1" dirty="0">
                <a:solidFill>
                  <a:srgbClr val="FF0000"/>
                </a:solidFill>
              </a:rPr>
              <a:t>attached</a:t>
            </a:r>
            <a:r>
              <a:rPr lang="en-US" dirty="0"/>
              <a:t> a </a:t>
            </a:r>
            <a:r>
              <a:rPr lang="en-US" dirty="0" smtClean="0"/>
              <a:t>photo </a:t>
            </a:r>
            <a:r>
              <a:rPr lang="en-US" dirty="0"/>
              <a:t>to my </a:t>
            </a:r>
            <a:r>
              <a:rPr lang="en-US" dirty="0" smtClean="0"/>
              <a:t>application form.</a:t>
            </a:r>
          </a:p>
          <a:p>
            <a:endParaRPr lang="en-US" dirty="0"/>
          </a:p>
          <a:p>
            <a:r>
              <a:rPr lang="en-US" dirty="0"/>
              <a:t>Use this </a:t>
            </a:r>
            <a:r>
              <a:rPr lang="en-US" dirty="0" smtClean="0"/>
              <a:t>cable </a:t>
            </a:r>
            <a:r>
              <a:rPr lang="en-US" dirty="0"/>
              <a:t>to </a:t>
            </a:r>
            <a:r>
              <a:rPr lang="en-US" b="1" dirty="0">
                <a:solidFill>
                  <a:srgbClr val="FF0000"/>
                </a:solidFill>
              </a:rPr>
              <a:t>attach</a:t>
            </a:r>
            <a:r>
              <a:rPr lang="en-US" dirty="0"/>
              <a:t> the </a:t>
            </a:r>
            <a:r>
              <a:rPr lang="en-US" dirty="0" smtClean="0"/>
              <a:t>printer </a:t>
            </a:r>
            <a:r>
              <a:rPr lang="en-US" dirty="0"/>
              <a:t>to the </a:t>
            </a:r>
            <a:r>
              <a:rPr lang="en-US" dirty="0" smtClean="0"/>
              <a:t>computer.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4" y="115373"/>
            <a:ext cx="29146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7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2421</Words>
  <Application>Microsoft Office PowerPoint</Application>
  <PresentationFormat>Widescreen</PresentationFormat>
  <Paragraphs>487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150</cp:revision>
  <dcterms:created xsi:type="dcterms:W3CDTF">2021-05-05T22:15:53Z</dcterms:created>
  <dcterms:modified xsi:type="dcterms:W3CDTF">2021-05-15T15:50:42Z</dcterms:modified>
</cp:coreProperties>
</file>